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73" r:id="rId3"/>
    <p:sldId id="272" r:id="rId4"/>
    <p:sldId id="271" r:id="rId5"/>
    <p:sldId id="300" r:id="rId6"/>
    <p:sldId id="292" r:id="rId7"/>
    <p:sldId id="290" r:id="rId8"/>
    <p:sldId id="263" r:id="rId9"/>
    <p:sldId id="266" r:id="rId10"/>
    <p:sldId id="297" r:id="rId11"/>
    <p:sldId id="294" r:id="rId12"/>
    <p:sldId id="295" r:id="rId13"/>
    <p:sldId id="278" r:id="rId14"/>
    <p:sldId id="279" r:id="rId15"/>
    <p:sldId id="282" r:id="rId16"/>
    <p:sldId id="281" r:id="rId17"/>
    <p:sldId id="283" r:id="rId18"/>
    <p:sldId id="299" r:id="rId19"/>
    <p:sldId id="284" r:id="rId20"/>
    <p:sldId id="286" r:id="rId21"/>
    <p:sldId id="287" r:id="rId22"/>
    <p:sldId id="288" r:id="rId23"/>
    <p:sldId id="289" r:id="rId24"/>
    <p:sldId id="291" r:id="rId25"/>
    <p:sldId id="275" r:id="rId26"/>
    <p:sldId id="276" r:id="rId27"/>
    <p:sldId id="296" r:id="rId28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AEF"/>
    <a:srgbClr val="0099FF"/>
    <a:srgbClr val="000000"/>
    <a:srgbClr val="5B9BD5"/>
    <a:srgbClr val="CCECFF"/>
    <a:srgbClr val="00B0F0"/>
    <a:srgbClr val="FFFFFF"/>
    <a:srgbClr val="1BB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5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A53DC5-C296-47E5-804D-F096132B2556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3CBBF9-CDA5-4D99-A414-EFCD029F6B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D13223-340C-4219-8189-FB92CAF05559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4870C4-16ED-4AE4-B905-6D5E9B27763E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1E3870-DBE5-4905-B927-C3EE11A77F5A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0DB4C6-0FC9-4BDB-8721-C1990BEF3747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379E42-8395-4F47-BC77-AA2E005ED819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A08E74-D04F-4C57-A1F7-7E8E65C378EE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8C5B3A-5FC2-4E85-9B6D-A434C3522B65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C2A1F9-3C41-4186-9287-3A7B1D852371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4D425F-B27D-448B-9F8E-586E857754F8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AE7B0A-EEF6-41B1-9A87-39334AE88717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C155FE-4523-4C85-9217-42F1264FFEE2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0196-AE7C-4B7D-831D-BC8767278B33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BDC41-B011-492C-86AB-99344E162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2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85AD-0CBE-4E4E-9A6F-8F5919765216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72E0E-E967-46F7-B7D6-378FD8D95D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38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6DB7-36A2-4A10-AEA8-0C48E3505E47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60479-1210-4C2C-B9D4-DB77BBD98B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7D8C-C82A-4783-8A7E-04CD76596C8F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F70F3-88CF-4DE7-B92E-5D17589C6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AD52-C0C2-41CC-B4A0-A9D7FE42F2F0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DEA3F-8BB5-49C8-B1F3-AD389509C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894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ABF9-1F30-41FD-A703-ADF6D27D21E8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04FE5-88F9-4E20-9EEC-34A454DF42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69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0839-4EF6-4D50-BEC4-A7ABC510746B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4598E-CA5A-4BC3-B899-A1E8D20AF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52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C71F-909C-42C7-A1FD-6F70015C8611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CE11C-4CA3-4053-AF23-D53FE8F5F5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5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E9C1-4D69-45A5-A66C-54F04CE546EE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860CC-70C1-451D-A97F-BF9E96E462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57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28F9-1DC4-4E91-B8E3-45F27DC56306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BF39B-2C41-4026-92EA-B4165C1A02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85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3774-3183-40B5-AEB4-159E6C8A0CE5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DC16D-9C8F-41D3-AC8D-7F35BF4DB8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09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DDA00-A615-4F10-9923-5E68EABB43E2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CD1C36-BD67-4853-A0A4-94486B5CF4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png"/><Relationship Id="rId12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3.png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2.jpeg"/><Relationship Id="rId9" Type="http://schemas.openxmlformats.org/officeDocument/2006/relationships/image" Target="../media/image42.png"/><Relationship Id="rId1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22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31.pn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0.jpe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png"/><Relationship Id="rId11" Type="http://schemas.openxmlformats.org/officeDocument/2006/relationships/image" Target="../media/image56.png"/><Relationship Id="rId5" Type="http://schemas.openxmlformats.org/officeDocument/2006/relationships/image" Target="../media/image31.png"/><Relationship Id="rId15" Type="http://schemas.openxmlformats.org/officeDocument/2006/relationships/image" Target="../media/image58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0.jpeg"/><Relationship Id="rId9" Type="http://schemas.openxmlformats.org/officeDocument/2006/relationships/image" Target="../media/image62.jpeg"/><Relationship Id="rId1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2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2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2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31.png"/><Relationship Id="rId9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.png"/><Relationship Id="rId7" Type="http://schemas.openxmlformats.org/officeDocument/2006/relationships/image" Target="../media/image84.jpeg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3.png"/><Relationship Id="rId9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1813" y="373063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ЗАТО Северск в 2020 году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813" y="2154238"/>
            <a:ext cx="9144000" cy="14097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национальных целей развития образования: задачи, механизмы, направления изменений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214006" y="174802"/>
            <a:ext cx="1046550" cy="1006298"/>
          </a:xfrm>
          <a:prstGeom prst="rect">
            <a:avLst/>
          </a:prstGeom>
          <a:ln>
            <a:noFill/>
          </a:ln>
          <a:effectLst>
            <a:glow rad="317500">
              <a:schemeClr val="bg1">
                <a:alpha val="25000"/>
              </a:schemeClr>
            </a:glow>
            <a:outerShdw blurRad="215900" dist="63500" dir="4320000" sx="101000" sy="101000" algn="tl" rotWithShape="0">
              <a:schemeClr val="bg1">
                <a:alpha val="78000"/>
              </a:schemeClr>
            </a:outerShdw>
            <a:softEdge rad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77825" y="5503863"/>
            <a:ext cx="27019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СЕВЕРСК, 2020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63525" y="5784850"/>
            <a:ext cx="3074988" cy="7842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43"/>
          <p:cNvGrpSpPr>
            <a:grpSpLocks/>
          </p:cNvGrpSpPr>
          <p:nvPr/>
        </p:nvGrpSpPr>
        <p:grpSpPr bwMode="auto">
          <a:xfrm>
            <a:off x="0" y="-384175"/>
            <a:ext cx="12773025" cy="7242175"/>
            <a:chOff x="-1" y="-130632"/>
            <a:chExt cx="12773026" cy="7242625"/>
          </a:xfrm>
        </p:grpSpPr>
        <p:pic>
          <p:nvPicPr>
            <p:cNvPr id="14353" name="Рисунок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Скругленный прямоугольник 45"/>
            <p:cNvSpPr/>
            <p:nvPr/>
          </p:nvSpPr>
          <p:spPr>
            <a:xfrm rot="16200000">
              <a:off x="3135087" y="-2525944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787400"/>
            <a:ext cx="11698288" cy="96678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Обеспечение безопасного пребывания детей в образовательных организациях ЗАТО Северск</a:t>
            </a:r>
          </a:p>
          <a:p>
            <a:pPr algn="ctr"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7388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  <a:r>
              <a:rPr lang="ru-RU" sz="1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в число 10 ведущих стран </a:t>
            </a: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b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</a:t>
            </a:r>
            <a:r>
              <a:rPr lang="ru-RU" sz="1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3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5025" y="2035175"/>
            <a:ext cx="6056313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41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образовательная организация оборудована системами видеонаблюдения и кнопками тревожной сигнализации</a:t>
            </a:r>
          </a:p>
          <a:p>
            <a:pPr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44 здания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дошкольных образовательных организаций оборудованы системами контроля и управления доступом с установкой электромагнитных замков и домофонов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Здания всех образовательных организаций имеют ограждение 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Системами АПС (СОУЭ) оборудованы все образовательные организации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4345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2092325"/>
            <a:ext cx="327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5394325"/>
            <a:ext cx="3286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200400"/>
            <a:ext cx="328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581525"/>
            <a:ext cx="327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" descr="C:\Users\User\Desktop\презенташка\файлы для Ивановой Лены\Безопасность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r="-2"/>
          <a:stretch>
            <a:fillRect/>
          </a:stretch>
        </p:blipFill>
        <p:spPr bwMode="auto">
          <a:xfrm>
            <a:off x="9604375" y="2192338"/>
            <a:ext cx="23606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C:\Users\User\Desktop\презенташка\файлы для Ивановой Лены\Безопасность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2"/>
          <a:stretch>
            <a:fillRect/>
          </a:stretch>
        </p:blipFill>
        <p:spPr bwMode="auto">
          <a:xfrm>
            <a:off x="317500" y="4356100"/>
            <a:ext cx="23606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5" descr="C:\Users\User\Desktop\презенташка\файлы для Ивановой Лены\Безопасность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185988"/>
            <a:ext cx="23606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6" descr="C:\Users\User\Desktop\презенташка\файлы для Ивановой Лены\Безопасность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25" y="4356100"/>
            <a:ext cx="23352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45"/>
          <p:cNvGrpSpPr>
            <a:grpSpLocks/>
          </p:cNvGrpSpPr>
          <p:nvPr/>
        </p:nvGrpSpPr>
        <p:grpSpPr bwMode="auto">
          <a:xfrm>
            <a:off x="0" y="-130175"/>
            <a:ext cx="12773025" cy="7242175"/>
            <a:chOff x="-1" y="-130632"/>
            <a:chExt cx="12773026" cy="7242625"/>
          </a:xfrm>
        </p:grpSpPr>
        <p:pic>
          <p:nvPicPr>
            <p:cNvPr id="15475" name="Рисунок 1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Скругленный прямоугольник 147"/>
            <p:cNvSpPr/>
            <p:nvPr/>
          </p:nvSpPr>
          <p:spPr>
            <a:xfrm rot="16200000">
              <a:off x="3135087" y="-2525944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7278688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Образовательный кластер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83288" y="1722438"/>
          <a:ext cx="6037262" cy="2898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832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Тип МОУ</a:t>
                      </a:r>
                      <a:endParaRPr lang="ru-RU" sz="1400" b="1" cap="sm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65" marR="91465" marT="45727" marB="457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педагогических работников </a:t>
                      </a:r>
                      <a:endParaRPr lang="ru-RU" sz="1400" b="1" cap="sm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(без </a:t>
                      </a:r>
                      <a:r>
                        <a:rPr lang="ru-RU" sz="1400" b="1" kern="1200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совместителей</a:t>
                      </a:r>
                      <a: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400" b="1" cap="sm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65" marR="91465" marT="45727" marB="457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 высшим образованием</a:t>
                      </a:r>
                      <a:endParaRPr lang="ru-RU" sz="1400" b="1" cap="sm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65" marR="91465" marT="45727" marB="457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 высшей </a:t>
                      </a:r>
                      <a:endParaRPr lang="ru-RU" sz="1400" b="1" cap="sm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 первой категорией</a:t>
                      </a:r>
                      <a:endParaRPr lang="ru-RU" sz="1400" b="1" cap="sm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65" marR="91465" marT="45727" marB="457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</a:t>
                      </a:r>
                      <a:b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1" kern="120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 35 лет</a:t>
                      </a:r>
                      <a:endParaRPr lang="ru-RU" sz="1400" b="1" cap="sm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65" marR="91465" marT="45727" marB="457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9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Сады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65" marR="91465" marT="45727" marB="457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Школы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59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Центр «Поиск»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ВСЕГО: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1 799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1 311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1 149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9" marR="68599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534150" y="5394325"/>
          <a:ext cx="4878388" cy="1176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2018-2019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2020-2021 (прогноз)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1 065 человек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1174 </a:t>
                      </a: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человека</a:t>
                      </a:r>
                      <a:endParaRPr lang="ru-RU" sz="1600" b="1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1174 человека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16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396163" y="4883150"/>
            <a:ext cx="3417887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МБУ ДО «Центр «Поиск»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grpSp>
        <p:nvGrpSpPr>
          <p:cNvPr id="15418" name="Группа 43"/>
          <p:cNvGrpSpPr>
            <a:grpSpLocks/>
          </p:cNvGrpSpPr>
          <p:nvPr/>
        </p:nvGrpSpPr>
        <p:grpSpPr bwMode="auto">
          <a:xfrm>
            <a:off x="1412875" y="4286250"/>
            <a:ext cx="4340225" cy="2546350"/>
            <a:chOff x="1478897" y="4278760"/>
            <a:chExt cx="4665309" cy="2514991"/>
          </a:xfrm>
        </p:grpSpPr>
        <p:grpSp>
          <p:nvGrpSpPr>
            <p:cNvPr id="15449" name="Группа 29"/>
            <p:cNvGrpSpPr>
              <a:grpSpLocks/>
            </p:cNvGrpSpPr>
            <p:nvPr/>
          </p:nvGrpSpPr>
          <p:grpSpPr bwMode="auto">
            <a:xfrm>
              <a:off x="1681222" y="4461039"/>
              <a:ext cx="3886079" cy="1941901"/>
              <a:chOff x="4594860" y="2903220"/>
              <a:chExt cx="3886079" cy="2071181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4595597" y="4974819"/>
                <a:ext cx="3885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4595597" y="2902797"/>
                <a:ext cx="0" cy="20720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Скругленный прямоугольник 57"/>
            <p:cNvSpPr/>
            <p:nvPr/>
          </p:nvSpPr>
          <p:spPr>
            <a:xfrm>
              <a:off x="1478897" y="6293576"/>
              <a:ext cx="1726881" cy="37787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Средний возраст</a:t>
              </a: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2478850" y="6359429"/>
              <a:ext cx="2470873" cy="4343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Доля  учителей 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до 35 лет</a:t>
              </a: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4036797" y="6310823"/>
              <a:ext cx="2107409" cy="4249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Доля педагогов  </a:t>
              </a:r>
            </a:p>
            <a:p>
              <a:pPr algn="ctr">
                <a:defRPr/>
              </a:pP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старше 50 лет    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084671" y="4720922"/>
              <a:ext cx="150164" cy="168711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2364521" y="5169355"/>
              <a:ext cx="150164" cy="12355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634133" y="4647229"/>
              <a:ext cx="148457" cy="175453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3415666" y="5199147"/>
              <a:ext cx="170640" cy="1205753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695517" y="4898101"/>
              <a:ext cx="150164" cy="1503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963421" y="5464130"/>
              <a:ext cx="150164" cy="94233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4724478" y="4847926"/>
              <a:ext cx="170640" cy="155854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988971" y="4887124"/>
              <a:ext cx="150164" cy="15177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5217629" y="5047055"/>
              <a:ext cx="148457" cy="135157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1808234" y="4325798"/>
              <a:ext cx="645021" cy="5064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44,5</a:t>
              </a:r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00028" y="4796183"/>
              <a:ext cx="645021" cy="5064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42</a:t>
              </a: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367934" y="4278760"/>
              <a:ext cx="645021" cy="5064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45</a:t>
              </a: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3134109" y="4825975"/>
              <a:ext cx="645021" cy="506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22,8</a:t>
              </a:r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3456620" y="4498273"/>
              <a:ext cx="645021" cy="504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26,7</a:t>
              </a: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4424151" y="4460642"/>
              <a:ext cx="645021" cy="5064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39</a:t>
              </a: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748367" y="4520224"/>
              <a:ext cx="645021" cy="5064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38,8</a:t>
              </a:r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058933" y="4697403"/>
              <a:ext cx="645021" cy="506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29,3</a:t>
              </a:r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3714286" y="5127021"/>
              <a:ext cx="645021" cy="506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16,3</a:t>
              </a: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3107095" y="5268470"/>
              <a:ext cx="369130" cy="8599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Россия</a:t>
              </a: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4423912" y="5268833"/>
              <a:ext cx="369130" cy="8599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Россия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8288" y="1489075"/>
            <a:ext cx="30940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Численность детей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3363" y="4146550"/>
            <a:ext cx="426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Средний возраст педагога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5421" name="Группа 88"/>
          <p:cNvGrpSpPr>
            <a:grpSpLocks/>
          </p:cNvGrpSpPr>
          <p:nvPr/>
        </p:nvGrpSpPr>
        <p:grpSpPr bwMode="auto">
          <a:xfrm>
            <a:off x="893763" y="1865313"/>
            <a:ext cx="4911725" cy="2165350"/>
            <a:chOff x="893025" y="1865651"/>
            <a:chExt cx="4913123" cy="216473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 rot="20765383">
              <a:off x="1105811" y="2119579"/>
              <a:ext cx="4266826" cy="3205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10606           10835            10899          11023    </a:t>
              </a:r>
            </a:p>
          </p:txBody>
        </p:sp>
        <p:grpSp>
          <p:nvGrpSpPr>
            <p:cNvPr id="15433" name="Группа 44"/>
            <p:cNvGrpSpPr>
              <a:grpSpLocks/>
            </p:cNvGrpSpPr>
            <p:nvPr/>
          </p:nvGrpSpPr>
          <p:grpSpPr bwMode="auto">
            <a:xfrm>
              <a:off x="893025" y="1865651"/>
              <a:ext cx="4913123" cy="2164734"/>
              <a:chOff x="938485" y="1894226"/>
              <a:chExt cx="5282828" cy="2164734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 rot="20762733">
                <a:off x="1706834" y="2467150"/>
                <a:ext cx="3638560" cy="14442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 rot="343186">
                <a:off x="1770009" y="3252739"/>
                <a:ext cx="3638561" cy="14442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1409739" y="3738376"/>
                <a:ext cx="4268607" cy="32058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2017г.              2018г.            2019               2020г.</a:t>
                </a:r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>
              <a:xfrm rot="261322">
                <a:off x="938485" y="3370181"/>
                <a:ext cx="5282828" cy="32058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</a:rPr>
                  <a:t>6740            6731                  6706               6525</a:t>
                </a: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1980025" y="2762341"/>
                <a:ext cx="59760" cy="15553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055714" y="2524284"/>
                <a:ext cx="59760" cy="15553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81887" y="2279878"/>
                <a:ext cx="59761" cy="15553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5003906" y="2049757"/>
                <a:ext cx="59761" cy="15553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1980025" y="3151168"/>
                <a:ext cx="59760" cy="1555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4112621" y="3338440"/>
                <a:ext cx="59761" cy="1555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5065374" y="3420967"/>
                <a:ext cx="59761" cy="1555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3023272" y="3228933"/>
                <a:ext cx="59761" cy="1555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5446" name="Группа 90"/>
              <p:cNvGrpSpPr>
                <a:grpSpLocks/>
              </p:cNvGrpSpPr>
              <p:nvPr/>
            </p:nvGrpSpPr>
            <p:grpSpPr bwMode="auto">
              <a:xfrm>
                <a:off x="1666935" y="1894226"/>
                <a:ext cx="3810357" cy="1873252"/>
                <a:chOff x="4594860" y="2903220"/>
                <a:chExt cx="3886079" cy="2071181"/>
              </a:xfrm>
            </p:grpSpPr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 flipH="1">
                  <a:off x="4595500" y="4973810"/>
                  <a:ext cx="38850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4595500" y="2903220"/>
                  <a:ext cx="0" cy="20705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1" name="Скругленный прямоугольник 130"/>
          <p:cNvSpPr/>
          <p:nvPr/>
        </p:nvSpPr>
        <p:spPr>
          <a:xfrm>
            <a:off x="338138" y="5692775"/>
            <a:ext cx="962025" cy="374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Северск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338138" y="5438775"/>
            <a:ext cx="1922462" cy="296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Томская область</a:t>
            </a: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338138" y="5121275"/>
            <a:ext cx="1149350" cy="315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Россия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33363" y="5187950"/>
            <a:ext cx="128587" cy="1349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225425" y="5514975"/>
            <a:ext cx="127000" cy="134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225425" y="5813425"/>
            <a:ext cx="127000" cy="134938"/>
          </a:xfrm>
          <a:prstGeom prst="rect">
            <a:avLst/>
          </a:prstGeom>
          <a:solidFill>
            <a:srgbClr val="1BB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369888" y="3038475"/>
            <a:ext cx="1230312" cy="296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Детские сады</a:t>
            </a: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69888" y="2720975"/>
            <a:ext cx="1149350" cy="3143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Школы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265113" y="2786063"/>
            <a:ext cx="127000" cy="136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257175" y="3113088"/>
            <a:ext cx="127000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Группа 5"/>
          <p:cNvGrpSpPr>
            <a:grpSpLocks/>
          </p:cNvGrpSpPr>
          <p:nvPr/>
        </p:nvGrpSpPr>
        <p:grpSpPr bwMode="auto">
          <a:xfrm>
            <a:off x="0" y="-120650"/>
            <a:ext cx="12773025" cy="7242175"/>
            <a:chOff x="-1" y="-130631"/>
            <a:chExt cx="12773026" cy="7242625"/>
          </a:xfrm>
        </p:grpSpPr>
        <p:pic>
          <p:nvPicPr>
            <p:cNvPr id="2067" name="Рисунок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Скругленный прямоугольник 147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33438"/>
            <a:ext cx="12192000" cy="812800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Реализация программ Федерального государственного образовательного стандарта (ФГОС)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884738" y="1751013"/>
            <a:ext cx="7594600" cy="3360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ФГОС ДО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</a:rPr>
              <a:t>создана содержательно-насыщенная, развивающая, трансформируемая, вариативная, доступная, безопасная, </a:t>
            </a:r>
            <a:r>
              <a:rPr lang="ru-RU" dirty="0" err="1">
                <a:solidFill>
                  <a:srgbClr val="0070C0"/>
                </a:solidFill>
              </a:rPr>
              <a:t>здоровьесберегающая</a:t>
            </a:r>
            <a:r>
              <a:rPr lang="ru-RU" dirty="0">
                <a:solidFill>
                  <a:srgbClr val="0070C0"/>
                </a:solidFill>
              </a:rPr>
              <a:t> предметно-пространственная среда</a:t>
            </a: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</a:rPr>
              <a:t>      21</a:t>
            </a:r>
            <a:r>
              <a:rPr lang="ru-RU" dirty="0">
                <a:solidFill>
                  <a:srgbClr val="0070C0"/>
                </a:solidFill>
              </a:rPr>
              <a:t> региональная инновационная площадка </a:t>
            </a: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</a:rPr>
              <a:t>      17</a:t>
            </a:r>
            <a:r>
              <a:rPr lang="ru-RU" dirty="0">
                <a:solidFill>
                  <a:srgbClr val="0070C0"/>
                </a:solidFill>
              </a:rPr>
              <a:t> федеральных инновационных площадок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ФГОС ООО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</a:rPr>
              <a:t>изучение второго иностранного языка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ФГОС СОО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</a:rPr>
              <a:t>    </a:t>
            </a:r>
            <a:r>
              <a:rPr lang="ru-RU" dirty="0" err="1">
                <a:solidFill>
                  <a:srgbClr val="0070C0"/>
                </a:solidFill>
              </a:rPr>
              <a:t>пилотный</a:t>
            </a:r>
            <a:r>
              <a:rPr lang="ru-RU" dirty="0">
                <a:solidFill>
                  <a:srgbClr val="0070C0"/>
                </a:solidFill>
              </a:rPr>
              <a:t> режим внедрения программ среднего общего образования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ФГОС  для детей с ОВЗ и интеллектуальными нарушениями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</a:rPr>
              <a:t>реализация адаптированных программ для 169 обучающихся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68686"/>
            <a:ext cx="12191999" cy="2308324"/>
          </a:xfrm>
          <a:prstGeom prst="rect">
            <a:avLst/>
          </a:prstGeom>
        </p:spPr>
        <p:txBody>
          <a:bodyPr numCol="5" spcCol="3600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сетевое взаимодействие с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СибГМУ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по работе медицинского класса на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базе МБОУ «СОШ № 198»</a:t>
            </a: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организация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It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-класса с сентября 2021 года при сетевом взаимодействии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 ТПУ или ТУСУР</a:t>
            </a: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реализация концепции физико-математического и естественно-научного образования в предметных областях </a:t>
            </a: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100% обеспеченность Северских школ УМК по финансовой грамотности</a:t>
            </a: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увеличение на 10% образовательных организаций ЗАТО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Северск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, реализующих программы по шахматам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5425" y="4876800"/>
            <a:ext cx="11572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ЗАДАЧИ: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 bwMode="auto">
          <a:xfrm flipV="1">
            <a:off x="2460625" y="5207000"/>
            <a:ext cx="0" cy="1312863"/>
          </a:xfrm>
          <a:prstGeom prst="line">
            <a:avLst/>
          </a:prstGeom>
          <a:ln w="19050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 bwMode="auto">
          <a:xfrm flipV="1">
            <a:off x="4778375" y="5221288"/>
            <a:ext cx="0" cy="1312862"/>
          </a:xfrm>
          <a:prstGeom prst="line">
            <a:avLst/>
          </a:prstGeom>
          <a:ln w="19050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 bwMode="auto">
          <a:xfrm flipV="1">
            <a:off x="7202488" y="5259388"/>
            <a:ext cx="0" cy="1312862"/>
          </a:xfrm>
          <a:prstGeom prst="line">
            <a:avLst/>
          </a:prstGeom>
          <a:ln w="19050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 bwMode="auto">
          <a:xfrm flipV="1">
            <a:off x="9561513" y="5286375"/>
            <a:ext cx="0" cy="1312863"/>
          </a:xfrm>
          <a:prstGeom prst="line">
            <a:avLst/>
          </a:prstGeom>
          <a:ln w="19050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 rot="10800000" flipV="1">
            <a:off x="407988" y="4772025"/>
            <a:ext cx="4294187" cy="1588"/>
          </a:xfrm>
          <a:prstGeom prst="line">
            <a:avLst/>
          </a:prstGeom>
          <a:ln w="19050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Диаграмма 20"/>
          <p:cNvGraphicFramePr>
            <a:graphicFrameLocks/>
          </p:cNvGraphicFramePr>
          <p:nvPr/>
        </p:nvGraphicFramePr>
        <p:xfrm>
          <a:off x="174625" y="1846263"/>
          <a:ext cx="4624388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Диаграмма" r:id="rId5" imgW="5657578" imgH="2444708" progId="Excel.Chart.8">
                  <p:embed/>
                </p:oleObj>
              </mc:Choice>
              <mc:Fallback>
                <p:oleObj name="Диаграмма" r:id="rId5" imgW="5657578" imgH="2444708" progId="Excel.Chart.8">
                  <p:embed/>
                  <p:pic>
                    <p:nvPicPr>
                      <p:cNvPr id="0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1846263"/>
                        <a:ext cx="4624388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5"/>
          <p:cNvGrpSpPr>
            <a:grpSpLocks/>
          </p:cNvGrpSpPr>
          <p:nvPr/>
        </p:nvGrpSpPr>
        <p:grpSpPr bwMode="auto">
          <a:xfrm>
            <a:off x="0" y="-120650"/>
            <a:ext cx="12773025" cy="7242175"/>
            <a:chOff x="-1" y="-130631"/>
            <a:chExt cx="12773026" cy="7242625"/>
          </a:xfrm>
        </p:grpSpPr>
        <p:pic>
          <p:nvPicPr>
            <p:cNvPr id="16554" name="Рисунок 1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Скругленный прямоугольник 147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8520113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Государственная итоговая аттестация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0025" y="1489075"/>
            <a:ext cx="6096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Средний тестовый балл участников ЕГЭ  по учебным предметам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6700" y="1925638"/>
          <a:ext cx="5286375" cy="4294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32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Предмет 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ЗАТО Северск 2019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ЗАТО Северск 2020 год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Россия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2020 год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Наивысший средний балл по городу (2020)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информатика и ИКТ 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64,6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63,75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61,19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Самусьский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лицей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6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математика (профильный уровень) 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59,46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57,66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54,2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Северский лицей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1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физика 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57,76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55,26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54,5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Северский лицей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1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русский язык 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70,34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72,37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71,6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Северский лицей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1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литература 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62,97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61,57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66,3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Северский лицей 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английский язык 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69,29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70,31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70,9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СФМЛ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1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биология 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56,08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53,41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54,40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МБОУ «СОШ № 90»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1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химия 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59,33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55,5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56,3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Северский лицей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4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обществознание 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55,55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53,21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56,4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Самусьский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лицей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51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история 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57,55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66,21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60,1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Самусьский лицей 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99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51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география 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66,48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73,15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60,1</a:t>
                      </a:r>
                      <a:endParaRPr lang="ru-R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15" marR="51515" marT="71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Северский лицей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57875" y="1905000"/>
          <a:ext cx="6076950" cy="2216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Предмет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ФИО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Школа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Директор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География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Будников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В.В.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Коппалова Л.Н.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Карасева А.В.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Батраченко Т.В.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Русский язык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Зайцева П.Е.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Пукалов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А.В.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Дементьева Е.В.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Соколова Т.Н.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Кириллова К.А.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Коппалова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Л.Н.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Чатурова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С.С.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Батраченко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Т.В.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Химия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Яковлева Н.В.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Метелькова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Е.А.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Физика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Баженова С.А.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Батараченко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Т.В.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527" name="Rectangle 1"/>
          <p:cNvSpPr>
            <a:spLocks noChangeArrowheads="1"/>
          </p:cNvSpPr>
          <p:nvPr/>
        </p:nvSpPr>
        <p:spPr bwMode="auto">
          <a:xfrm>
            <a:off x="5929313" y="1609725"/>
            <a:ext cx="5572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1F4E79"/>
                </a:solidFill>
                <a:latin typeface="Calibri" panose="020F0502020204030204" pitchFamily="34" charset="0"/>
              </a:rPr>
              <a:t>100 баллов: 2020 - 8 выпускников (2019 -7, 2018 - 5)</a:t>
            </a:r>
            <a:endParaRPr lang="ru-RU" altLang="ru-RU" sz="1600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894388" y="4552950"/>
          <a:ext cx="6076950" cy="73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2017-2018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2018-2019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Федеральные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Региональные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550" name="Rectangle 1"/>
          <p:cNvSpPr>
            <a:spLocks noChangeArrowheads="1"/>
          </p:cNvSpPr>
          <p:nvPr/>
        </p:nvSpPr>
        <p:spPr bwMode="auto">
          <a:xfrm>
            <a:off x="5676900" y="4165600"/>
            <a:ext cx="6357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1F4E79"/>
                </a:solidFill>
                <a:latin typeface="Calibri" panose="020F0502020204030204" pitchFamily="34" charset="0"/>
              </a:rPr>
              <a:t>Количество обучающихся, завершивших обучение с медалями </a:t>
            </a:r>
          </a:p>
        </p:txBody>
      </p:sp>
      <p:sp>
        <p:nvSpPr>
          <p:cNvPr id="16551" name="Прямоугольник 7"/>
          <p:cNvSpPr>
            <a:spLocks noChangeArrowheads="1"/>
          </p:cNvSpPr>
          <p:nvPr/>
        </p:nvSpPr>
        <p:spPr bwMode="auto">
          <a:xfrm>
            <a:off x="5233988" y="5346700"/>
            <a:ext cx="7192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1F4E79"/>
                </a:solidFill>
                <a:latin typeface="Calibri" panose="020F0502020204030204" pitchFamily="34" charset="0"/>
              </a:rPr>
              <a:t>Дистанционное образование в период ограничительных мероприятий</a:t>
            </a:r>
            <a:endParaRPr lang="ru-RU" altLang="ru-RU" sz="1600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399213" y="5735638"/>
          <a:ext cx="4781550" cy="112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2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6 901 детей (63,1%) на цифровых платформах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3 591 детей (32,8%) –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уроки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 ребенок (1,38%) с помощью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мессенджеров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 ребенка (1,86%) на бумажных носителях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3" marR="6856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5"/>
          <p:cNvGrpSpPr>
            <a:grpSpLocks/>
          </p:cNvGrpSpPr>
          <p:nvPr/>
        </p:nvGrpSpPr>
        <p:grpSpPr bwMode="auto">
          <a:xfrm>
            <a:off x="0" y="-120650"/>
            <a:ext cx="12773025" cy="7242175"/>
            <a:chOff x="-1" y="-130631"/>
            <a:chExt cx="12773026" cy="7242625"/>
          </a:xfrm>
        </p:grpSpPr>
        <p:pic>
          <p:nvPicPr>
            <p:cNvPr id="17524" name="Рисунок 1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Скругленный прямоугольник 147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8516938" y="825500"/>
            <a:ext cx="3535362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PISA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4950" y="938213"/>
            <a:ext cx="4032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Федеральный проект «500+»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1743075"/>
            <a:ext cx="4891087" cy="1662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Задачи: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	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Повышению качества образовательного результата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en-US" sz="9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Оказание адресной поддержки учащимся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en-US" sz="11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Методическое сопровождение педагогов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8125" y="4178300"/>
          <a:ext cx="5086350" cy="216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86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Территории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Грамотность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Читательская 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Математическая 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Естественно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научная 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Средние баллы 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68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Сингапур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569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92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ЗАТО Северск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495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292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Томская область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499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487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483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868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Россия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488 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483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479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58" name="Rectangle 1"/>
          <p:cNvSpPr>
            <a:spLocks noChangeArrowheads="1"/>
          </p:cNvSpPr>
          <p:nvPr/>
        </p:nvSpPr>
        <p:spPr bwMode="auto">
          <a:xfrm>
            <a:off x="196850" y="3586163"/>
            <a:ext cx="5272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1F4E79"/>
                </a:solidFill>
                <a:latin typeface="Calibri" panose="020F0502020204030204" pitchFamily="34" charset="0"/>
              </a:rPr>
              <a:t>Результаты региональной оценки по модели PISA</a:t>
            </a:r>
            <a:endParaRPr lang="ru-RU" altLang="ru-RU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780088" y="1820863"/>
          <a:ext cx="5857875" cy="1665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63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>
                    <a:solidFill>
                      <a:srgbClr val="00B0F0">
                        <a:alpha val="34902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Рейтинговые позиции школ-участниц</a:t>
                      </a:r>
                    </a:p>
                    <a:p>
                      <a:pPr marL="190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ЗАТО Северск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соотношении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</a:t>
                      </a:r>
                      <a:endPara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российскими результатами PISA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>
                    <a:solidFill>
                      <a:srgbClr val="00B0F0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09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Ниже российского результата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>
                    <a:noFill/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37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Сопоставим с российским результатом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09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Выше российского результата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>
                    <a:noFill/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" marR="22860" marT="44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781675" y="4148138"/>
          <a:ext cx="5943600" cy="2709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14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Рейтинг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4902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Грамотность 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Читательская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Математическая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Естественно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  <a:p>
                      <a:pPr marL="698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научная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Средние баллы 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место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СФМЛ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587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Китай (4 провинции)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6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591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Китай (4 провинции)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590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138"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место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Китай (4 провинции)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555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СФМЛ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6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Сингапур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551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44"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место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Сингапур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549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Сингапур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6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569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СФМЛ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538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4" marR="22852" marT="44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519" name="Rectangle 1"/>
          <p:cNvSpPr>
            <a:spLocks noChangeArrowheads="1"/>
          </p:cNvSpPr>
          <p:nvPr/>
        </p:nvSpPr>
        <p:spPr bwMode="auto">
          <a:xfrm>
            <a:off x="6357938" y="1477963"/>
            <a:ext cx="4799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1F4E79"/>
                </a:solidFill>
                <a:latin typeface="Calibri" panose="020F0502020204030204" pitchFamily="34" charset="0"/>
              </a:rPr>
              <a:t>Результаты региональной оценки по модели PISA</a:t>
            </a:r>
            <a:endParaRPr lang="ru-RU" altLang="ru-RU" sz="1600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sp>
        <p:nvSpPr>
          <p:cNvPr id="17520" name="Rectangle 1"/>
          <p:cNvSpPr>
            <a:spLocks noChangeArrowheads="1"/>
          </p:cNvSpPr>
          <p:nvPr/>
        </p:nvSpPr>
        <p:spPr bwMode="auto">
          <a:xfrm>
            <a:off x="6499225" y="3621088"/>
            <a:ext cx="4797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1F4E79"/>
                </a:solidFill>
                <a:latin typeface="Calibri" panose="020F0502020204030204" pitchFamily="34" charset="0"/>
              </a:rPr>
              <a:t>Результаты региональной оценки по модели PISA</a:t>
            </a:r>
            <a:endParaRPr lang="ru-RU" altLang="ru-RU" sz="1600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pic>
        <p:nvPicPr>
          <p:cNvPr id="17521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49488"/>
            <a:ext cx="327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2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630488"/>
            <a:ext cx="327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3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022600"/>
            <a:ext cx="327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9296400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Обновление содержания и технологий образования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247650" y="1662113"/>
            <a:ext cx="906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1F4E79"/>
                </a:solidFill>
                <a:latin typeface="Calibri" panose="020F0502020204030204" pitchFamily="34" charset="0"/>
              </a:rPr>
              <a:t>Обновление содержания образования образовательной области «Технология»</a:t>
            </a:r>
            <a:endParaRPr lang="ru-RU" altLang="ru-RU" sz="2000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675" y="4997450"/>
            <a:ext cx="88392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Создана материально-техническая база для реализации основных и дополнительных программ  цифрового, естественнонаучного и гуманитарного профилей, в том числе в сетевой и дистанционный формах.</a:t>
            </a:r>
          </a:p>
          <a:p>
            <a:pPr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397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детей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Самусьского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лицея и Орловской школы</a:t>
            </a:r>
          </a:p>
          <a:p>
            <a:pPr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9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педагогов прошли КПК с привлечением федеральных экспертов и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тьютеров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14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программ дополнительного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100" y="4327525"/>
            <a:ext cx="8493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Работа центра образования цифрового и гуманитарного профилей «Точка роста»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на базе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Самусьского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лицея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444" name="Picture 2" descr="C:\Users\User\AppData\Local\Temp\Rar$DRa0.718\Точка роста 6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r="12802"/>
          <a:stretch>
            <a:fillRect/>
          </a:stretch>
        </p:blipFill>
        <p:spPr bwMode="auto">
          <a:xfrm>
            <a:off x="9486900" y="4932363"/>
            <a:ext cx="24923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" descr="C:\Users\User\AppData\Local\Temp\Rar$DRa0.718\Точка роста шахматный КВ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13" y="1154113"/>
            <a:ext cx="2519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" descr="C:\Users\User\AppData\Local\Temp\Rar$DRa0.718\Точка рос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3052763"/>
            <a:ext cx="249555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00050" y="2176463"/>
          <a:ext cx="8896350" cy="2116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8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8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Перечень муниципальных общеобразовательных учреждений ЗАТО Северск, реализующих мероприятия по освоению предметной области «Технология»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обучающихся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 высокотехнологичных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ученико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-местах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педагогов , прошедших КПК на базе ОГБПОУ «СПК»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 (№№ 83, 84, 196, 198, Северская гимназия)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2020-2021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(№№ 83, 84, 87,196, 197, 198, Северская гимназия)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636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00B0F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3571875" y="5021263"/>
            <a:ext cx="1931988" cy="1706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078" name="Группа 5"/>
          <p:cNvGrpSpPr>
            <a:grpSpLocks/>
          </p:cNvGrpSpPr>
          <p:nvPr/>
        </p:nvGrpSpPr>
        <p:grpSpPr bwMode="auto">
          <a:xfrm>
            <a:off x="0" y="-120650"/>
            <a:ext cx="12773025" cy="7242175"/>
            <a:chOff x="-1" y="-130631"/>
            <a:chExt cx="12773026" cy="7242625"/>
          </a:xfrm>
        </p:grpSpPr>
        <p:pic>
          <p:nvPicPr>
            <p:cNvPr id="3109" name="Рисунок 1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Скругленный прямоугольник 137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" name="Скругленный прямоугольник 81"/>
          <p:cNvSpPr/>
          <p:nvPr/>
        </p:nvSpPr>
        <p:spPr>
          <a:xfrm rot="5400000">
            <a:off x="7556500" y="2903538"/>
            <a:ext cx="5146675" cy="2590800"/>
          </a:xfrm>
          <a:prstGeom prst="roundRect">
            <a:avLst/>
          </a:prstGeom>
          <a:solidFill>
            <a:srgbClr val="6699FF">
              <a:alpha val="50000"/>
            </a:srgb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8783742" y="1528713"/>
            <a:ext cx="2658963" cy="428675"/>
            <a:chOff x="406" y="980"/>
            <a:chExt cx="2330" cy="294"/>
          </a:xfrm>
          <a:solidFill>
            <a:srgbClr val="0099FF"/>
          </a:solidFill>
        </p:grpSpPr>
        <p:sp>
          <p:nvSpPr>
            <p:cNvPr id="133" name="AutoShape 44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134" name="AutoShape 45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135" name="AutoShape 46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</p:grpSp>
      <p:sp>
        <p:nvSpPr>
          <p:cNvPr id="112" name="Скругленный прямоугольник 111"/>
          <p:cNvSpPr/>
          <p:nvPr/>
        </p:nvSpPr>
        <p:spPr>
          <a:xfrm rot="5400000">
            <a:off x="1901031" y="2878932"/>
            <a:ext cx="5197475" cy="2589212"/>
          </a:xfrm>
          <a:prstGeom prst="roundRect">
            <a:avLst/>
          </a:prstGeom>
          <a:solidFill>
            <a:srgbClr val="6699FF">
              <a:alpha val="50000"/>
            </a:srgb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>
          <a:xfrm rot="5400000">
            <a:off x="4728369" y="2875757"/>
            <a:ext cx="5202237" cy="2590800"/>
          </a:xfrm>
          <a:prstGeom prst="roundRect">
            <a:avLst/>
          </a:prstGeom>
          <a:solidFill>
            <a:srgbClr val="6699FF">
              <a:alpha val="50000"/>
            </a:srgb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8948738" y="2627313"/>
            <a:ext cx="2401887" cy="2387600"/>
          </a:xfrm>
          <a:prstGeom prst="roundRect">
            <a:avLst>
              <a:gd name="adj" fmla="val 1613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3366"/>
              </a:solidFill>
              <a:cs typeface="Times New Roman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6129338" y="2627313"/>
            <a:ext cx="2401887" cy="2387600"/>
          </a:xfrm>
          <a:prstGeom prst="roundRect">
            <a:avLst>
              <a:gd name="adj" fmla="val 1613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3366"/>
              </a:solidFill>
              <a:cs typeface="Times New Roman" pitchFamily="18" charset="0"/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3324225" y="2627313"/>
            <a:ext cx="2403475" cy="2387600"/>
          </a:xfrm>
          <a:prstGeom prst="roundRect">
            <a:avLst>
              <a:gd name="adj" fmla="val 1613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3366"/>
              </a:solidFill>
              <a:cs typeface="Times New Roman" pitchFamily="18" charset="0"/>
            </a:endParaRP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987202" y="1536333"/>
            <a:ext cx="2658963" cy="428675"/>
            <a:chOff x="406" y="980"/>
            <a:chExt cx="2330" cy="294"/>
          </a:xfrm>
          <a:solidFill>
            <a:srgbClr val="0099FF"/>
          </a:solidFill>
        </p:grpSpPr>
        <p:sp>
          <p:nvSpPr>
            <p:cNvPr id="115" name="AutoShape 44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116" name="AutoShape 45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117" name="AutoShape 46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147697" y="1541108"/>
            <a:ext cx="2658963" cy="428675"/>
            <a:chOff x="406" y="980"/>
            <a:chExt cx="2330" cy="294"/>
          </a:xfrm>
          <a:solidFill>
            <a:srgbClr val="0099FF"/>
          </a:solidFill>
        </p:grpSpPr>
        <p:sp>
          <p:nvSpPr>
            <p:cNvPr id="107" name="AutoShape 44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108" name="AutoShape 45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109" name="AutoShape 46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6097588" y="2049463"/>
            <a:ext cx="2505075" cy="476250"/>
          </a:xfrm>
          <a:prstGeom prst="roundRect">
            <a:avLst>
              <a:gd name="adj" fmla="val 2525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366"/>
                </a:solidFill>
                <a:cs typeface="Times New Roman" pitchFamily="18" charset="0"/>
              </a:rPr>
              <a:t>Количество детей с ОВЗ  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9296400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                                   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Инклюзивное образование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1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09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4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489075"/>
            <a:ext cx="2727325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Независимая оценка качества образования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Участники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112 организаций дополнительного образования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Томской области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3 место - «Центр» Поиск» </a:t>
            </a:r>
          </a:p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Количество детей с ОВЗ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 2019- 2020 учебном году – 1891,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из них инвалиды - 318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gray">
          <a:xfrm>
            <a:off x="3421063" y="1609725"/>
            <a:ext cx="21621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Детские сады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gray">
          <a:xfrm>
            <a:off x="6238875" y="1560513"/>
            <a:ext cx="222250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школы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gray">
          <a:xfrm>
            <a:off x="9091613" y="1585913"/>
            <a:ext cx="216058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Центр «поиск»</a:t>
            </a:r>
          </a:p>
        </p:txBody>
      </p:sp>
      <p:graphicFrame>
        <p:nvGraphicFramePr>
          <p:cNvPr id="3074" name="Диаграмма 11"/>
          <p:cNvGraphicFramePr>
            <a:graphicFrameLocks/>
          </p:cNvGraphicFramePr>
          <p:nvPr/>
        </p:nvGraphicFramePr>
        <p:xfrm>
          <a:off x="3322638" y="2663825"/>
          <a:ext cx="2389187" cy="239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r:id="rId6" imgW="2389839" imgH="2395936" progId="Excel.Chart.8">
                  <p:embed/>
                </p:oleObj>
              </mc:Choice>
              <mc:Fallback>
                <p:oleObj r:id="rId6" imgW="2389839" imgH="2395936" progId="Excel.Char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2663825"/>
                        <a:ext cx="2389187" cy="239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Скругленный прямоугольник 65"/>
          <p:cNvSpPr/>
          <p:nvPr/>
        </p:nvSpPr>
        <p:spPr>
          <a:xfrm>
            <a:off x="3784600" y="4733925"/>
            <a:ext cx="1676400" cy="296863"/>
          </a:xfrm>
          <a:prstGeom prst="roundRect">
            <a:avLst>
              <a:gd name="adj" fmla="val 25257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366"/>
                </a:solidFill>
                <a:cs typeface="Times New Roman" pitchFamily="18" charset="0"/>
              </a:rPr>
              <a:t>2019</a:t>
            </a:r>
            <a:r>
              <a:rPr lang="en-US" sz="1600" b="1" dirty="0">
                <a:solidFill>
                  <a:srgbClr val="003366"/>
                </a:solidFill>
                <a:cs typeface="Times New Roman" pitchFamily="18" charset="0"/>
              </a:rPr>
              <a:t>/</a:t>
            </a:r>
            <a:r>
              <a:rPr lang="ru-RU" sz="1600" b="1" dirty="0">
                <a:solidFill>
                  <a:srgbClr val="003366"/>
                </a:solidFill>
                <a:cs typeface="Times New Roman" pitchFamily="18" charset="0"/>
              </a:rPr>
              <a:t>2020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885238" y="2106613"/>
            <a:ext cx="2503487" cy="476250"/>
          </a:xfrm>
          <a:prstGeom prst="roundRect">
            <a:avLst>
              <a:gd name="adj" fmla="val 2525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366"/>
                </a:solidFill>
                <a:cs typeface="Times New Roman" pitchFamily="18" charset="0"/>
              </a:rPr>
              <a:t>Количество детей с ОВЗ  </a:t>
            </a:r>
          </a:p>
        </p:txBody>
      </p:sp>
      <p:graphicFrame>
        <p:nvGraphicFramePr>
          <p:cNvPr id="3075" name="Диаграмма 90"/>
          <p:cNvGraphicFramePr>
            <a:graphicFrameLocks/>
          </p:cNvGraphicFramePr>
          <p:nvPr/>
        </p:nvGraphicFramePr>
        <p:xfrm>
          <a:off x="8918575" y="2593975"/>
          <a:ext cx="2389188" cy="239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r:id="rId8" imgW="2389839" imgH="2395936" progId="Excel.Chart.8">
                  <p:embed/>
                </p:oleObj>
              </mc:Choice>
              <mc:Fallback>
                <p:oleObj r:id="rId8" imgW="2389839" imgH="2395936" progId="Excel.Chart.8">
                  <p:embed/>
                  <p:pic>
                    <p:nvPicPr>
                      <p:cNvPr id="0" name="Диаграмма 9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2593975"/>
                        <a:ext cx="2389188" cy="239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Скругленный прямоугольник 91"/>
          <p:cNvSpPr/>
          <p:nvPr/>
        </p:nvSpPr>
        <p:spPr>
          <a:xfrm>
            <a:off x="9385300" y="4686300"/>
            <a:ext cx="1674813" cy="296863"/>
          </a:xfrm>
          <a:prstGeom prst="roundRect">
            <a:avLst>
              <a:gd name="adj" fmla="val 25257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366"/>
                </a:solidFill>
                <a:cs typeface="Times New Roman" pitchFamily="18" charset="0"/>
              </a:rPr>
              <a:t>2019</a:t>
            </a:r>
            <a:r>
              <a:rPr lang="en-US" sz="1600" b="1" dirty="0">
                <a:solidFill>
                  <a:srgbClr val="003366"/>
                </a:solidFill>
                <a:cs typeface="Times New Roman" pitchFamily="18" charset="0"/>
              </a:rPr>
              <a:t>/</a:t>
            </a:r>
            <a:r>
              <a:rPr lang="ru-RU" sz="1600" b="1" dirty="0">
                <a:solidFill>
                  <a:srgbClr val="003366"/>
                </a:solidFill>
                <a:cs typeface="Times New Roman" pitchFamily="18" charset="0"/>
              </a:rPr>
              <a:t>2020</a:t>
            </a:r>
          </a:p>
        </p:txBody>
      </p:sp>
      <p:graphicFrame>
        <p:nvGraphicFramePr>
          <p:cNvPr id="3076" name="Диаграмма 94"/>
          <p:cNvGraphicFramePr>
            <a:graphicFrameLocks/>
          </p:cNvGraphicFramePr>
          <p:nvPr/>
        </p:nvGraphicFramePr>
        <p:xfrm>
          <a:off x="6121400" y="2593975"/>
          <a:ext cx="2389188" cy="239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r:id="rId10" imgW="2389839" imgH="2395936" progId="Excel.Chart.8">
                  <p:embed/>
                </p:oleObj>
              </mc:Choice>
              <mc:Fallback>
                <p:oleObj r:id="rId10" imgW="2389839" imgH="2395936" progId="Excel.Chart.8">
                  <p:embed/>
                  <p:pic>
                    <p:nvPicPr>
                      <p:cNvPr id="0" name="Диаграмма 9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2593975"/>
                        <a:ext cx="2389188" cy="239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Скругленный прямоугольник 95"/>
          <p:cNvSpPr/>
          <p:nvPr/>
        </p:nvSpPr>
        <p:spPr>
          <a:xfrm>
            <a:off x="6618288" y="4695825"/>
            <a:ext cx="1674812" cy="296863"/>
          </a:xfrm>
          <a:prstGeom prst="roundRect">
            <a:avLst>
              <a:gd name="adj" fmla="val 25257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366"/>
                </a:solidFill>
                <a:cs typeface="Times New Roman" pitchFamily="18" charset="0"/>
              </a:rPr>
              <a:t>2019</a:t>
            </a:r>
            <a:r>
              <a:rPr lang="en-US" sz="1600" b="1" dirty="0">
                <a:solidFill>
                  <a:srgbClr val="003366"/>
                </a:solidFill>
                <a:cs typeface="Times New Roman" pitchFamily="18" charset="0"/>
              </a:rPr>
              <a:t>/</a:t>
            </a:r>
            <a:r>
              <a:rPr lang="ru-RU" sz="1600" b="1" dirty="0">
                <a:solidFill>
                  <a:srgbClr val="003366"/>
                </a:solidFill>
                <a:cs typeface="Times New Roman" pitchFamily="18" charset="0"/>
              </a:rPr>
              <a:t>2020</a:t>
            </a:r>
          </a:p>
        </p:txBody>
      </p:sp>
      <p:pic>
        <p:nvPicPr>
          <p:cNvPr id="41987" name="Picture 3" descr="C:\Users\User\Desktop\презенташка\файлы для Ивановой Лены\дети инклюзив2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8967872" y="5058891"/>
            <a:ext cx="2358621" cy="1617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05" name="Скругленный прямоугольник 104"/>
          <p:cNvSpPr/>
          <p:nvPr/>
        </p:nvSpPr>
        <p:spPr>
          <a:xfrm>
            <a:off x="3243263" y="2049463"/>
            <a:ext cx="2505075" cy="476250"/>
          </a:xfrm>
          <a:prstGeom prst="roundRect">
            <a:avLst>
              <a:gd name="adj" fmla="val 2525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366"/>
                </a:solidFill>
                <a:cs typeface="Times New Roman" pitchFamily="18" charset="0"/>
              </a:rPr>
              <a:t>Количество детей с ОВЗ  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rot="10800000" flipV="1">
            <a:off x="538163" y="5164138"/>
            <a:ext cx="2197100" cy="1587"/>
          </a:xfrm>
          <a:prstGeom prst="line">
            <a:avLst/>
          </a:prstGeom>
          <a:ln w="19050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7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065713"/>
            <a:ext cx="2165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5049838"/>
            <a:ext cx="21907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5"/>
          <p:cNvGrpSpPr>
            <a:grpSpLocks/>
          </p:cNvGrpSpPr>
          <p:nvPr/>
        </p:nvGrpSpPr>
        <p:grpSpPr bwMode="auto">
          <a:xfrm>
            <a:off x="0" y="0"/>
            <a:ext cx="12773025" cy="7242175"/>
            <a:chOff x="-1" y="-130631"/>
            <a:chExt cx="12773026" cy="7242625"/>
          </a:xfrm>
        </p:grpSpPr>
        <p:pic>
          <p:nvPicPr>
            <p:cNvPr id="19481" name="Рисунок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Скругленный прямоугольник 74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739775"/>
            <a:ext cx="12192000" cy="581025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Выявление и поддержка одаренных детей, профессиональная ориентация школьников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4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0525" y="2159000"/>
            <a:ext cx="5483225" cy="307975"/>
          </a:xfrm>
          <a:prstGeom prst="rect">
            <a:avLst/>
          </a:prstGeom>
        </p:spPr>
        <p:txBody>
          <a:bodyPr spcCol="21600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 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68413"/>
            <a:ext cx="11198225" cy="1216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7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Муниципальные детские образовательные события</a:t>
            </a:r>
          </a:p>
          <a:p>
            <a:pPr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11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мероприятий для дошкольников</a:t>
            </a:r>
          </a:p>
          <a:p>
            <a:pPr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89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мероприятий для обучающихся общеобразовательных организаций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678113"/>
            <a:ext cx="20018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«Муниципальный фестиваль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семейного творчества «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Роднушечки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0" y="3886200"/>
            <a:ext cx="193198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Муниципальный интеллектуально –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личностный марафон младших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школьников «Первый шаг…»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0" y="5521325"/>
            <a:ext cx="201771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«Муниципальная спартакиада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детей дошкольного возраста» </a:t>
            </a:r>
          </a:p>
        </p:txBody>
      </p:sp>
      <p:pic>
        <p:nvPicPr>
          <p:cNvPr id="19471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881438"/>
            <a:ext cx="191611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2497138"/>
            <a:ext cx="189706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599113"/>
            <a:ext cx="9445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354638"/>
            <a:ext cx="9588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13" y="1490663"/>
            <a:ext cx="21891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2387600"/>
            <a:ext cx="19510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78250" y="2366963"/>
            <a:ext cx="4486275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eaLnBrk="0" hangingPunct="0">
              <a:buFont typeface="Arial" pitchFamily="34" charset="0"/>
              <a:buChar char="•"/>
              <a:tabLst>
                <a:tab pos="-180975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25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профориентационных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мероприятий, в которых приняло участие более 27 тысяч человек</a:t>
            </a:r>
          </a:p>
          <a:p>
            <a:pPr indent="450850" eaLnBrk="0" hangingPunct="0">
              <a:buFont typeface="Arial" pitchFamily="34" charset="0"/>
              <a:buChar char="•"/>
              <a:tabLst>
                <a:tab pos="-180975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дистанционный формат мероприятий</a:t>
            </a:r>
          </a:p>
          <a:p>
            <a:pPr indent="450850" eaLnBrk="0" hangingPunct="0">
              <a:buFont typeface="Arial" pitchFamily="34" charset="0"/>
              <a:buChar char="•"/>
              <a:tabLst>
                <a:tab pos="-180975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Муниципальное детское социально-образовательное событие «Фестиваль профессий» (800 обучающихся)</a:t>
            </a:r>
          </a:p>
          <a:p>
            <a:pPr indent="450850" eaLnBrk="0" hangingPunct="0">
              <a:buFont typeface="Arial" pitchFamily="34" charset="0"/>
              <a:buChar char="•"/>
              <a:tabLst>
                <a:tab pos="-180975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весенняя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профориентационная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кампания (6103 обучающихся)</a:t>
            </a:r>
          </a:p>
          <a:p>
            <a:pPr indent="450850" eaLnBrk="0" hangingPunct="0">
              <a:buFont typeface="Arial" pitchFamily="34" charset="0"/>
              <a:buChar char="•"/>
              <a:tabLst>
                <a:tab pos="-180975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VIII открытый конкурс проектно-исследовательских и реферативных работ школьников «Мир начинается с меня» (более 200 обучающихся)</a:t>
            </a:r>
          </a:p>
          <a:p>
            <a:pPr indent="450850" eaLnBrk="0" hangingPunct="0">
              <a:buFont typeface="Arial" pitchFamily="34" charset="0"/>
              <a:buChar char="•"/>
              <a:tabLst>
                <a:tab pos="-180975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Муниципальный фотоконкурс «Моя профессия - мой выбор» (50 обучающихся)</a:t>
            </a:r>
          </a:p>
          <a:p>
            <a:pPr indent="450850" eaLnBrk="0" hangingPunct="0">
              <a:buFont typeface="Arial" pitchFamily="34" charset="0"/>
              <a:buChar char="•"/>
              <a:tabLst>
                <a:tab pos="-180975" algn="l"/>
              </a:tabLs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indent="450850" eaLnBrk="0" hangingPunct="0">
              <a:buFont typeface="Arial" pitchFamily="34" charset="0"/>
              <a:buChar char="•"/>
              <a:tabLst>
                <a:tab pos="-180975" algn="l"/>
              </a:tabLs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indent="450850" eaLnBrk="0" hangingPunct="0">
              <a:buFont typeface="Arial" pitchFamily="34" charset="0"/>
              <a:buChar char="•"/>
              <a:tabLst>
                <a:tab pos="-180975" algn="l"/>
              </a:tabLs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9478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13" y="3457575"/>
            <a:ext cx="14906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4310063"/>
            <a:ext cx="17494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5500688"/>
            <a:ext cx="20335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Группа 5"/>
          <p:cNvGrpSpPr>
            <a:grpSpLocks/>
          </p:cNvGrpSpPr>
          <p:nvPr/>
        </p:nvGrpSpPr>
        <p:grpSpPr bwMode="auto">
          <a:xfrm>
            <a:off x="0" y="-120650"/>
            <a:ext cx="12773025" cy="7242175"/>
            <a:chOff x="-1" y="-130631"/>
            <a:chExt cx="12773026" cy="7242625"/>
          </a:xfrm>
        </p:grpSpPr>
        <p:pic>
          <p:nvPicPr>
            <p:cNvPr id="4127" name="Рисунок 1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Скругленный прямоугольник 34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12192000" cy="5032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Выявление и поддержка одаренных детей, профессиональная ориентация школьников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7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9" name="Picture 3" descr="C:\Users\User\AppData\Local\Temp\Rar$DRa0.548\orm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886450"/>
            <a:ext cx="483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" descr="C:\Users\User\AppData\Local\Temp\Rar$DRa0.051\1280x800-shrng.2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589088"/>
            <a:ext cx="136683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" y="5764213"/>
            <a:ext cx="1828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99 участников ОРМО</a:t>
            </a:r>
          </a:p>
          <a:p>
            <a:pP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Результаты: </a:t>
            </a:r>
          </a:p>
          <a:p>
            <a:pP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 Диплом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I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степени   </a:t>
            </a:r>
          </a:p>
          <a:p>
            <a:pP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3 Диплома II степени;              19 Дипломов III степени.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5338" y="2546350"/>
            <a:ext cx="2339975" cy="3230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Участники заключительного этапа олимпиады НТИ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Финалисты инженерной олимпиады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: </a:t>
            </a:r>
          </a:p>
          <a:p>
            <a:pP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Севастьянов Александр (СОШ № 89)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по направлению «Искусственный интеллект»</a:t>
            </a:r>
          </a:p>
          <a:p>
            <a:pPr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Авдоченко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Полина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(Северская гимназия) </a:t>
            </a: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по 2 направлениям, «Инженерные биологические системы: Геномное редактирование» и «Инженерные биологические системы —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Ситифермерство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5011738" y="3300413"/>
            <a:ext cx="39560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Региональный этап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2017 – 2018 год – 15 победителей и 63 призёра, </a:t>
            </a: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2018 – 2019 год – 22 победителя и 75 призёров, </a:t>
            </a: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2019 – 2020 год – 21 победитель и 88 призёров.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Заключительный этап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2017 – 2018 год –2 призёра, 6 участников</a:t>
            </a: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2018 – 2019 год – 1 призёр, 5 участников</a:t>
            </a: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2019 – 2020 год – 2 призёра, 6 участников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607550" y="1628775"/>
            <a:ext cx="2097088" cy="711200"/>
          </a:xfrm>
          <a:prstGeom prst="rect">
            <a:avLst/>
          </a:prstGeom>
          <a:solidFill>
            <a:srgbClr val="0099FF">
              <a:alpha val="34902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Городской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олимпиадный центр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51700" y="1604963"/>
            <a:ext cx="2155825" cy="717550"/>
          </a:xfrm>
          <a:prstGeom prst="rect">
            <a:avLst/>
          </a:prstGeom>
          <a:solidFill>
            <a:srgbClr val="0099FF">
              <a:alpha val="34902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Межмуниципальный центр по работе с одаренными детьми (ММЦ)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43763" y="4348163"/>
            <a:ext cx="2119312" cy="288925"/>
          </a:xfrm>
          <a:prstGeom prst="rect">
            <a:avLst/>
          </a:prstGeom>
          <a:solidFill>
            <a:srgbClr val="0099FF">
              <a:alpha val="34902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МаОУ</a:t>
            </a:r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«СОШ №  80»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658350" y="4365625"/>
            <a:ext cx="2106613" cy="279400"/>
          </a:xfrm>
          <a:prstGeom prst="rect">
            <a:avLst/>
          </a:prstGeom>
          <a:solidFill>
            <a:srgbClr val="0099FF">
              <a:alpha val="34902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МАОУ СФМЛ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46938" y="4765675"/>
            <a:ext cx="2133600" cy="1903413"/>
          </a:xfrm>
          <a:prstGeom prst="rect">
            <a:avLst/>
          </a:prstGeom>
          <a:solidFill>
            <a:srgbClr val="0099FF">
              <a:alpha val="34902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ПРОГРАММАМИ И ПРОЕКТАМИ, МЕРОПРИЯТИЯМИ ЦЕНТРА ОХВАЧЕНО  БОЛЕЕ 1920 ШКОЛЬНИКОВ 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2017-2018 – 3068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2018-2019 –1681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2019-2020 – 1926 чел.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656763" y="4700588"/>
            <a:ext cx="2119312" cy="2032000"/>
          </a:xfrm>
          <a:prstGeom prst="rect">
            <a:avLst/>
          </a:prstGeom>
          <a:solidFill>
            <a:srgbClr val="0099FF">
              <a:alpha val="34902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cap="all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Охват детей программами и событиями 445  обучающихся;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cap="all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Адресная поддержка одаренным и талантливым детям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2017-2018 – 91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2018-2019 –275 чел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2019-2020 – 445 чел.</a:t>
            </a:r>
            <a:endParaRPr lang="ru-RU" sz="1600" b="1" cap="all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6175" y="3571875"/>
            <a:ext cx="146843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+mn-lt"/>
                <a:cs typeface="Arial" charset="0"/>
              </a:rPr>
              <a:t>фото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77413" y="3598863"/>
            <a:ext cx="1468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pic>
        <p:nvPicPr>
          <p:cNvPr id="4122" name="Picture 9" descr="D:\Мои документы\Час контроля\ноябрь 2015\олимпиады и мониторинги\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536825"/>
            <a:ext cx="20986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Рисунок 35" descr="C:\Users\DDA9~1\AppData\Local\Temp\WhatsApp Image 2020-01-23 at 10.25.58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3" y="2430463"/>
            <a:ext cx="15176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Диаграмма 27"/>
          <p:cNvGraphicFramePr>
            <a:graphicFrameLocks/>
          </p:cNvGraphicFramePr>
          <p:nvPr/>
        </p:nvGraphicFramePr>
        <p:xfrm>
          <a:off x="271463" y="1617663"/>
          <a:ext cx="3854450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Диаграмма" r:id="rId10" imgW="3859102" imgH="1615580" progId="Excel.Chart.8">
                  <p:embed/>
                </p:oleObj>
              </mc:Choice>
              <mc:Fallback>
                <p:oleObj name="Диаграмма" r:id="rId10" imgW="3859102" imgH="1615580" progId="Excel.Chart.8">
                  <p:embed/>
                  <p:pic>
                    <p:nvPicPr>
                      <p:cNvPr id="0" name="Диаграмма 2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617663"/>
                        <a:ext cx="3854450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69863" y="1346200"/>
            <a:ext cx="62944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	Всероссийская олимпиада школьников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                      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Муниципальный этап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graphicFrame>
        <p:nvGraphicFramePr>
          <p:cNvPr id="4099" name="Диаграмма 3"/>
          <p:cNvGraphicFramePr>
            <a:graphicFrameLocks/>
          </p:cNvGraphicFramePr>
          <p:nvPr/>
        </p:nvGraphicFramePr>
        <p:xfrm>
          <a:off x="220663" y="3130550"/>
          <a:ext cx="40576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Диаграмма" r:id="rId12" imgW="4060288" imgH="1383912" progId="Excel.Chart.8">
                  <p:embed/>
                </p:oleObj>
              </mc:Choice>
              <mc:Fallback>
                <p:oleObj name="Диаграмма" r:id="rId12" imgW="4060288" imgH="1383912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3130550"/>
                        <a:ext cx="4057650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15900" y="2954338"/>
            <a:ext cx="395605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Региональный этап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4163" y="4289425"/>
            <a:ext cx="395605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Заключительный этап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graphicFrame>
        <p:nvGraphicFramePr>
          <p:cNvPr id="4100" name="Диаграмма 35"/>
          <p:cNvGraphicFramePr>
            <a:graphicFrameLocks/>
          </p:cNvGraphicFramePr>
          <p:nvPr/>
        </p:nvGraphicFramePr>
        <p:xfrm>
          <a:off x="228600" y="4367213"/>
          <a:ext cx="4057650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Диаграмма" r:id="rId14" imgW="4066384" imgH="1383912" progId="Excel.Chart.8">
                  <p:embed/>
                </p:oleObj>
              </mc:Choice>
              <mc:Fallback>
                <p:oleObj name="Диаграмма" r:id="rId14" imgW="4066384" imgH="1383912" progId="Excel.Chart.8">
                  <p:embed/>
                  <p:pic>
                    <p:nvPicPr>
                      <p:cNvPr id="0" name="Диаграмма 3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67213"/>
                        <a:ext cx="4057650" cy="137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5"/>
          <p:cNvGrpSpPr>
            <a:grpSpLocks/>
          </p:cNvGrpSpPr>
          <p:nvPr/>
        </p:nvGrpSpPr>
        <p:grpSpPr bwMode="auto">
          <a:xfrm>
            <a:off x="0" y="-120650"/>
            <a:ext cx="12773025" cy="7242175"/>
            <a:chOff x="-1" y="-130631"/>
            <a:chExt cx="12773026" cy="7242625"/>
          </a:xfrm>
        </p:grpSpPr>
        <p:pic>
          <p:nvPicPr>
            <p:cNvPr id="20499" name="Рисунок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Скругленный прямоугольник 74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9296400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Выявление и поддержка одаренных детей </a:t>
            </a: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963" y="1538288"/>
            <a:ext cx="35258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Северская инженерная школа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738" y="2133600"/>
            <a:ext cx="3589337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 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УЧАСТНИКИ МУНИЦИПАЛЬНОГО ПРОЕКТА: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СЕВЕРСКИЙ ЛИЦЕЙ,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САМУСЬСКИЙ ЛИЦЕЙ,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СФМЛ;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СЕВЕРСКАЯ ГИМНАЗИЯ; 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ШКОЛЫ: № 80, 83, 88, 89, 196, 198;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ОГБПОУ «СПК»;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СТИ НИЯУ МИФИ;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АО «СХК»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Количество обучающихся: 1624 чел.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Количество проектов: 79 шт.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Количество социальных партнеров: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31 организация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6850" y="1550988"/>
            <a:ext cx="368617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IV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региональный конкурс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«Прокачай свои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skills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МБОУ «СОШ № 196»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7 компетенций: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«3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D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моделирование (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прототипирование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)»,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«Лаборатория химического анализа»,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«Системное администрирование»,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«Электроника.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Arduino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«Мобильная робототехника»,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«Токарные работы на станках с ЧПУ»,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«Фрезерные работы на станках с ЧПУ»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781925" y="1492250"/>
            <a:ext cx="4167188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Городской фестиваль 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научно-технического, инженерно-конструкторского и дизайнерского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творчества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Техно-мир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37 проектных и исследовательских работ из школ Северска, Томска и Томской области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Участники - обучающиеся школ и учреждений дополнительного образования (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Северск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, Томск, Томская область)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Направления: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энергетика,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беспилотные летательные аппараты,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математическое моделирование,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ЧПУ,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3D-моделирование,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робототехника и др.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12738" y="5086350"/>
            <a:ext cx="32131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Повышение квалификации педагогических работников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Прошли стажировки в рамках профильных смен 10 чел. на базе регионального центра по поддержке одаренных детей</a:t>
            </a:r>
          </a:p>
        </p:txBody>
      </p:sp>
      <p:pic>
        <p:nvPicPr>
          <p:cNvPr id="20495" name="Picture 50" descr="D:\Отдел развития УО\Мероприятия\2020\Августовская конференция\Доклад Кулешовой\Презентация_материалы\skil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294188"/>
            <a:ext cx="162401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510213"/>
            <a:ext cx="25368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5359400"/>
            <a:ext cx="1631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38" y="4795838"/>
            <a:ext cx="15478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1925" y="296863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ЗАТО Северск в 2020 году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86013" y="3767138"/>
            <a:ext cx="6040437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Диденко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Администрации ЗАТО Северск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813" y="2154238"/>
            <a:ext cx="9144000" cy="1409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Приветственное слово 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825" y="5503863"/>
            <a:ext cx="27019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СЕВЕРСК, 2020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63525" y="5784850"/>
            <a:ext cx="3074988" cy="7842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5"/>
          <p:cNvGrpSpPr>
            <a:grpSpLocks/>
          </p:cNvGrpSpPr>
          <p:nvPr/>
        </p:nvGrpSpPr>
        <p:grpSpPr bwMode="auto">
          <a:xfrm>
            <a:off x="0" y="-120650"/>
            <a:ext cx="12773025" cy="7242175"/>
            <a:chOff x="-1" y="-130631"/>
            <a:chExt cx="12773026" cy="7242625"/>
          </a:xfrm>
        </p:grpSpPr>
        <p:pic>
          <p:nvPicPr>
            <p:cNvPr id="21518" name="Рисунок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Скругленный прямоугольник 27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9296400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Дополнительное образование и профориентация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</a:t>
            </a:r>
            <a:b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образования: обновление содержания образования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5438" y="1670050"/>
            <a:ext cx="5883275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Реализация проектов, направленных на раннюю профориентацию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«Неделя без турникетов»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 2019 году 4,379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тыс.человек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ПроеКТОриЯ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 2019 году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9,680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тыс.человек /  в 2019-2020 учебном году 6242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«Билет в будущее»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 2019 году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1,275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тыс.человек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405 обучающихся получили рекомендации по построению индивидуального учебного плана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«Урок цифры»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 2019 году 14,525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тыс.человек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/ 3274.</a:t>
            </a:r>
          </a:p>
          <a:p>
            <a:pPr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Всероссийский конкурс «Большая перемена»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575 участников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6327775" y="1617663"/>
            <a:ext cx="0" cy="4902200"/>
          </a:xfrm>
          <a:prstGeom prst="line">
            <a:avLst/>
          </a:prstGeom>
          <a:ln w="19050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765925" y="1619250"/>
            <a:ext cx="49387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Внедрение целевой модели развития региональной системы дополнительного образования детей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2738" y="2595563"/>
            <a:ext cx="5267325" cy="3938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Выдано сертификатов: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На декабрь 2018 года: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12467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На декабрь 2019 года: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13700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На август 2020 года: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14308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 2019-2020 учебном году охват обучающихся программами естественнонаучной и технической направленности составил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2290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человек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(в 2018-2019 учебном году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1418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человек)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Реальный охват в 2019 г. составил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10390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человек 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(в 2018 -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8170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5"/>
          <p:cNvGrpSpPr>
            <a:grpSpLocks/>
          </p:cNvGrpSpPr>
          <p:nvPr/>
        </p:nvGrpSpPr>
        <p:grpSpPr bwMode="auto">
          <a:xfrm>
            <a:off x="0" y="-120650"/>
            <a:ext cx="12773025" cy="7242175"/>
            <a:chOff x="-1" y="-130631"/>
            <a:chExt cx="12773026" cy="7242625"/>
          </a:xfrm>
        </p:grpSpPr>
        <p:pic>
          <p:nvPicPr>
            <p:cNvPr id="22544" name="Рисунок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Скругленный прямоугольник 27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11964988" cy="736600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Развитие добровольчества 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волонтерства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гражданско-патриотического и экологического воспитания</a:t>
            </a: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Воспитание гармонично развитой и социально ответственной личности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на основе духовно-нравственных </a:t>
            </a:r>
          </a:p>
          <a:p>
            <a:pPr>
              <a:lnSpc>
                <a:spcPct val="10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ценностей народов Российской Федерации, исторических и национально-культурных традиций </a:t>
            </a:r>
            <a:endParaRPr lang="ru-RU" sz="18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6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2738" y="1579563"/>
            <a:ext cx="7299325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Добровольчество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4772 северских школьника активно работают в детских общественных организациях и волонтерских отрядах.</a:t>
            </a:r>
          </a:p>
          <a:p>
            <a:pPr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Российское движение школьников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	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Активисты РДШ приняли участие в проектах и конкурсах движения: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«На старт,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экоотряд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!»,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«РДШ – территория самоуправления»,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«Добро не уходит на каникулы»,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«Классные встречи», «Окна Победы»,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«Наследники Победы»,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«Открытка РДШ» </a:t>
            </a:r>
          </a:p>
          <a:p>
            <a:pPr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Достижения: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Проект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ЭкоШИК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 команды ДОО «Ровесник»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МБОУ «СОШ № 87»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ЗАТО Северск стал победителем Всероссийского конкурса «Добро не уходит на каникулы» и получил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грантовую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поддержку. </a:t>
            </a:r>
          </a:p>
          <a:p>
            <a:pPr>
              <a:defRPr/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Самусьский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лицей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стал победителем Всероссийского конкурса «Добро не уходит на каникулы» в номинации «Добровольный старт» для волонтерских отрядов, действующих менее двух лет. 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Команда МБОУ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«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Самусьский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лицей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 заняла второе место во Всероссийском проекте «Я познаю Россию» в рамках РДШ.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 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2541" name="Picture 13" descr="C:\Users\User\Desktop\презенташка\юн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21422448">
            <a:off x="7693610" y="1546851"/>
            <a:ext cx="3909585" cy="5023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3" descr="C:\Users\User\Desktop\презенташка\юн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839478" y="1696795"/>
            <a:ext cx="3909585" cy="5023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279775"/>
            <a:ext cx="18208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2383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 descr="D:\Downloads\СОШ № 8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4049713"/>
            <a:ext cx="185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5"/>
          <p:cNvGrpSpPr>
            <a:grpSpLocks/>
          </p:cNvGrpSpPr>
          <p:nvPr/>
        </p:nvGrpSpPr>
        <p:grpSpPr bwMode="auto">
          <a:xfrm>
            <a:off x="0" y="-146050"/>
            <a:ext cx="12773025" cy="7110413"/>
            <a:chOff x="-1" y="-130630"/>
            <a:chExt cx="12773026" cy="7110976"/>
          </a:xfrm>
        </p:grpSpPr>
        <p:pic>
          <p:nvPicPr>
            <p:cNvPr id="23575" name="Рисунок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Скругленный прямоугольник 27"/>
            <p:cNvSpPr/>
            <p:nvPr/>
          </p:nvSpPr>
          <p:spPr>
            <a:xfrm rot="16200000">
              <a:off x="3200911" y="-2591767"/>
              <a:ext cx="7110976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10520363" cy="604838"/>
          </a:xfrm>
          <a:prstGeom prst="rect">
            <a:avLst/>
          </a:prstGeom>
          <a:solidFill>
            <a:srgbClr val="77CAEF"/>
          </a:solidFill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Патриотическое воспитание и формирование активной гражданской позиции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Воспитание гармонично развитой и социально ответственной личности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на основе духовно-нравственных ценностей</a:t>
            </a:r>
          </a:p>
          <a:p>
            <a:pPr>
              <a:lnSpc>
                <a:spcPct val="10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 народов Российской Федерации, исторических и национально-культурных традиций </a:t>
            </a:r>
            <a:endParaRPr lang="ru-RU" sz="18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10477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3103563" y="1436688"/>
            <a:ext cx="7821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rgbClr val="003399"/>
              </a:solidFill>
              <a:latin typeface="Calibri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68838" y="1565275"/>
            <a:ext cx="7342187" cy="371475"/>
          </a:xfrm>
          <a:prstGeom prst="rect">
            <a:avLst/>
          </a:prstGeom>
          <a:solidFill>
            <a:srgbClr val="0070C0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white"/>
                </a:solidFill>
                <a:cs typeface="Times New Roman" pitchFamily="18" charset="0"/>
              </a:rPr>
              <a:t>75-летие Победы советского народа в Великой отечественной войне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1675" y="1590675"/>
            <a:ext cx="3481388" cy="282575"/>
          </a:xfrm>
          <a:prstGeom prst="rect">
            <a:avLst/>
          </a:prstGeom>
          <a:solidFill>
            <a:srgbClr val="0070C0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err="1">
                <a:solidFill>
                  <a:prstClr val="white"/>
                </a:solidFill>
                <a:cs typeface="Times New Roman" pitchFamily="18" charset="0"/>
              </a:rPr>
              <a:t>юнармия</a:t>
            </a:r>
            <a:endParaRPr lang="ru-RU" sz="1600" b="1" cap="all" dirty="0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23565" name="Picture 2" descr="http://center-edu.ssti.ru/foto1127/img00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1" r="-288"/>
          <a:stretch>
            <a:fillRect/>
          </a:stretch>
        </p:blipFill>
        <p:spPr bwMode="auto">
          <a:xfrm>
            <a:off x="1431925" y="1901825"/>
            <a:ext cx="31575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"/>
          <p:cNvSpPr>
            <a:spLocks noChangeArrowheads="1"/>
          </p:cNvSpPr>
          <p:nvPr/>
        </p:nvSpPr>
        <p:spPr bwMode="auto">
          <a:xfrm>
            <a:off x="4668838" y="1995488"/>
            <a:ext cx="7342187" cy="2030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«Окна Победы» (805 участников); «Письма Победы» (271 участник); «#</a:t>
            </a:r>
            <a:r>
              <a:rPr lang="ru-RU" altLang="ru-RU" sz="14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Бессмертныйполкмоейсемьи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» (811 участников); «Сад Победы», (25 участников); «Стена памяти» (15 участников); «Письмо ветерану» (136 участников);  «Рисуем Победу» (131 участник); «Песни Победы» (225 участников); «Дети Войны» (54 участника); «Наследники Победы» (360 участников); «Судьба солдата» (226 участников); «Знаменосцы Победы» (364 участника); «Памяти героев» (80 участников). Юнармейцы ЗАТО Северск приняли участие во всероссийских акциях «Открытка Победы» (176 участников) и «#</a:t>
            </a:r>
            <a:r>
              <a:rPr lang="ru-RU" altLang="ru-RU" sz="14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Юнармияпомнит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» (186 участников), а также проекте «Память жива». 127 человек участвовали в муниципальном онлайн марафоне «Отожмись за Победу».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7063" y="4657725"/>
            <a:ext cx="392747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9 </a:t>
            </a:r>
            <a:r>
              <a:rPr lang="ru-RU" sz="1400" cap="all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отрядов (школы №№ 76, 84, 88, Северский кадетский корпус)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440 </a:t>
            </a:r>
            <a:r>
              <a:rPr lang="ru-RU" sz="1400" cap="all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человек юнармейцев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cap="all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(в 2018-2019 - 200)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Юнармейцы ЗАТО Северск приняли участие во всероссийских акциях «Открытка Победы» (176 участников) и «#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Юнармияпомнит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 (186 участников), а также проекте «Память жива».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cap="all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cap="all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46625" y="3941763"/>
            <a:ext cx="6700838" cy="698500"/>
          </a:xfrm>
          <a:prstGeom prst="rect">
            <a:avLst/>
          </a:prstGeom>
          <a:solidFill>
            <a:srgbClr val="0070C0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/>
              <a:t>75-летие атомной отрасли</a:t>
            </a:r>
          </a:p>
          <a:p>
            <a:pPr algn="ctr">
              <a:defRPr/>
            </a:pPr>
            <a:r>
              <a:rPr lang="ru-RU" sz="1600" b="1" cap="all" dirty="0"/>
              <a:t>Всероссийский творческий конкурс  «Слава Созидателям!»</a:t>
            </a:r>
          </a:p>
        </p:txBody>
      </p:sp>
      <p:pic>
        <p:nvPicPr>
          <p:cNvPr id="23569" name="Picture 12" descr="C:\Users\User\Desktop\презенташка\файлы для Ивановой Лены\Созидатели\8e08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178425"/>
            <a:ext cx="13414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3" descr="C:\Users\User\Desktop\презенташка\файлы для Ивановой Лены\Созидатели\IMG-20190424-WA00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2"/>
          <a:stretch>
            <a:fillRect/>
          </a:stretch>
        </p:blipFill>
        <p:spPr bwMode="auto">
          <a:xfrm>
            <a:off x="4737100" y="5178425"/>
            <a:ext cx="1930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5" descr="C:\Users\User\Desktop\презенташка\файлы для Ивановой Лены\Созидатели\рпаниет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r="14090"/>
          <a:stretch>
            <a:fillRect/>
          </a:stretch>
        </p:blipFill>
        <p:spPr bwMode="auto">
          <a:xfrm>
            <a:off x="8150225" y="5160963"/>
            <a:ext cx="1498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46625" y="4632325"/>
            <a:ext cx="74453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500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видео-интервью с героями атомной отрасли,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ФОТО победителей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прошлых лет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117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творческих работ в 2019-2020 учебном году</a:t>
            </a:r>
          </a:p>
        </p:txBody>
      </p:sp>
      <p:pic>
        <p:nvPicPr>
          <p:cNvPr id="23573" name="Picture 16" descr="C:\Users\User\Desktop\презенташка\файлы для Ивановой Лены\Созидатели\DSC_008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5176838"/>
            <a:ext cx="22129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149600"/>
            <a:ext cx="247491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5"/>
          <p:cNvGrpSpPr>
            <a:grpSpLocks/>
          </p:cNvGrpSpPr>
          <p:nvPr/>
        </p:nvGrpSpPr>
        <p:grpSpPr bwMode="auto">
          <a:xfrm>
            <a:off x="9525" y="-120650"/>
            <a:ext cx="12773025" cy="7242175"/>
            <a:chOff x="-1" y="-130631"/>
            <a:chExt cx="12773026" cy="7242625"/>
          </a:xfrm>
        </p:grpSpPr>
        <p:pic>
          <p:nvPicPr>
            <p:cNvPr id="24590" name="Рисунок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Скругленный прямоугольник 27"/>
            <p:cNvSpPr/>
            <p:nvPr/>
          </p:nvSpPr>
          <p:spPr>
            <a:xfrm rot="16200000">
              <a:off x="3135087" y="-2525943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10110788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Канал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«Образование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LIVE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Северск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»</a:t>
            </a: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12192000" cy="687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Воспитание гармонично развитой и социально ответственной личности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на основе духовно-нравственных ценностей народов Российской Федерации, исторических и национально-культурных традиций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4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60325"/>
            <a:ext cx="568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01638" y="2166938"/>
            <a:ext cx="2451100" cy="604837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28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pic>
        <p:nvPicPr>
          <p:cNvPr id="24594" name="Picture 18" descr="C:\Users\User\Desktop\презенташка\ютюб\вид кана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0663" y="1555750"/>
            <a:ext cx="9264650" cy="471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4592" name="Picture 16" descr="C:\Users\User\Desktop\презенташка\ютюб\шапка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87351" y="3730845"/>
            <a:ext cx="4156462" cy="2345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16" name="Прямоугольник 15"/>
          <p:cNvSpPr/>
          <p:nvPr/>
        </p:nvSpPr>
        <p:spPr>
          <a:xfrm>
            <a:off x="0" y="1654175"/>
            <a:ext cx="2717800" cy="1416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https://www.youtube.com/channel/UC0J7NkVfKbL5iuH_eGupA</a:t>
            </a:r>
            <a:endParaRPr lang="ru-RU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5"/>
          <p:cNvGrpSpPr>
            <a:grpSpLocks/>
          </p:cNvGrpSpPr>
          <p:nvPr/>
        </p:nvGrpSpPr>
        <p:grpSpPr bwMode="auto">
          <a:xfrm>
            <a:off x="0" y="-120650"/>
            <a:ext cx="12773025" cy="7110413"/>
            <a:chOff x="-1" y="-130630"/>
            <a:chExt cx="12773026" cy="7110976"/>
          </a:xfrm>
        </p:grpSpPr>
        <p:pic>
          <p:nvPicPr>
            <p:cNvPr id="25617" name="Рисунок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Скругленный прямоугольник 27"/>
            <p:cNvSpPr/>
            <p:nvPr/>
          </p:nvSpPr>
          <p:spPr>
            <a:xfrm rot="16200000">
              <a:off x="3200911" y="-2591767"/>
              <a:ext cx="7110976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8985250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ЗАДАЧИ на 2020-2021 учебный год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ЗАТО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0930" y="1713730"/>
            <a:ext cx="11309346" cy="4847481"/>
          </a:xfrm>
          <a:prstGeom prst="rect">
            <a:avLst/>
          </a:prstGeom>
        </p:spPr>
        <p:txBody>
          <a:bodyPr numCol="3" spcCol="360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1. Введение ФГОС среднего общего образования.</a:t>
            </a: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2. Обновление содержания и технологий образования.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3. Обеспечение пространства личностного и профессионального самоопределения и проявления детской инициативы.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4194" y="3925515"/>
            <a:ext cx="11590699" cy="4062651"/>
          </a:xfrm>
          <a:prstGeom prst="rect">
            <a:avLst/>
          </a:prstGeom>
        </p:spPr>
        <p:txBody>
          <a:bodyPr numCol="3" spcCol="360000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4. Развитие технического и естественнонаучного направлений дополнительного образования, в том числе – создание новых мест дополнительного образования.</a:t>
            </a: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5. Развитие профессиональной компетентности педагогов, в том числе –  в области цифровых технологий.</a:t>
            </a: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6. Развитие социальной активности и формирование гражданской позиции. 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4016375" y="1617663"/>
            <a:ext cx="0" cy="1885950"/>
          </a:xfrm>
          <a:prstGeom prst="line">
            <a:avLst/>
          </a:prstGeom>
          <a:ln w="28575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4043363" y="4117975"/>
            <a:ext cx="0" cy="1885950"/>
          </a:xfrm>
          <a:prstGeom prst="line">
            <a:avLst/>
          </a:prstGeom>
          <a:ln w="28575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8016875" y="4179888"/>
            <a:ext cx="0" cy="1885950"/>
          </a:xfrm>
          <a:prstGeom prst="line">
            <a:avLst/>
          </a:prstGeom>
          <a:ln w="28575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7991475" y="1617663"/>
            <a:ext cx="0" cy="1885950"/>
          </a:xfrm>
          <a:prstGeom prst="line">
            <a:avLst/>
          </a:prstGeom>
          <a:ln w="28575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3397250"/>
            <a:ext cx="15319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814638"/>
            <a:ext cx="192405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654300"/>
            <a:ext cx="135096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C:\Users\User\Desktop\презенташка\0_92465_606081e5_orig-1-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5449" flipH="1">
            <a:off x="-44450" y="3976688"/>
            <a:ext cx="50530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C:\Users\User\Desktop\презенташка\0_92465_606081e5_orig-1-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012">
            <a:off x="7077075" y="-430213"/>
            <a:ext cx="6405563" cy="3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487363"/>
            <a:ext cx="4973637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073400"/>
            <a:ext cx="2439987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536575"/>
            <a:ext cx="3182938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3768725"/>
            <a:ext cx="38655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4011613"/>
            <a:ext cx="36591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3" y="487363"/>
            <a:ext cx="277653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392613"/>
            <a:ext cx="27749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35550"/>
            <a:ext cx="1133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2124" y="2313831"/>
            <a:ext cx="8308567" cy="2123658"/>
          </a:xfrm>
          <a:prstGeom prst="rect">
            <a:avLst/>
          </a:prstGeom>
          <a:solidFill>
            <a:schemeClr val="bg1"/>
          </a:solidFill>
          <a:effectLst>
            <a:glow rad="622300">
              <a:schemeClr val="bg1">
                <a:alpha val="66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  <a:softEdge rad="4826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С началом нового учебного года!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3675" y="2759075"/>
            <a:ext cx="71151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СПАСИБО ЗА ВНИМАНИЕ!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1801813" y="373063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ЗАТО Северск в 2020 году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214006" y="174802"/>
            <a:ext cx="1046550" cy="1006298"/>
          </a:xfrm>
          <a:prstGeom prst="rect">
            <a:avLst/>
          </a:prstGeom>
          <a:ln>
            <a:noFill/>
          </a:ln>
          <a:effectLst>
            <a:glow rad="317500">
              <a:schemeClr val="bg1">
                <a:alpha val="25000"/>
              </a:schemeClr>
            </a:glow>
            <a:outerShdw blurRad="215900" dist="63500" dir="4320000" sx="101000" sy="101000" algn="tl" rotWithShape="0">
              <a:schemeClr val="bg1">
                <a:alpha val="78000"/>
              </a:schemeClr>
            </a:outerShdw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4750" y="77788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ЗАТО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825" y="5503863"/>
            <a:ext cx="27019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СЕВЕРСК, 2020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63525" y="5784850"/>
            <a:ext cx="3074988" cy="7842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5625" y="3633788"/>
            <a:ext cx="7248525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Юрьевна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Азбукина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дошкольного,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и инклюзивного образования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ТОИПКРО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017713" y="1774825"/>
            <a:ext cx="9144000" cy="1409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Тренды и тенденции современного дошкольного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5838" y="77788"/>
            <a:ext cx="9332912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ЗАТО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9850" y="1639888"/>
            <a:ext cx="9144000" cy="14097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национальных целей развития образования: задачи, механизмы, направления изменений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865516" y="418642"/>
            <a:ext cx="1046550" cy="1006298"/>
          </a:xfrm>
          <a:prstGeom prst="rect">
            <a:avLst/>
          </a:prstGeom>
          <a:ln>
            <a:noFill/>
          </a:ln>
          <a:effectLst>
            <a:glow rad="317500">
              <a:schemeClr val="bg1">
                <a:alpha val="25000"/>
              </a:schemeClr>
            </a:glow>
            <a:outerShdw blurRad="215900" dist="63500" dir="4320000" sx="101000" sy="101000" algn="tl" rotWithShape="0">
              <a:schemeClr val="bg1">
                <a:alpha val="78000"/>
              </a:schemeClr>
            </a:outerShdw>
            <a:softEdge rad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77825" y="5503863"/>
            <a:ext cx="27019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СЕВЕРСК, 2020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63525" y="5784850"/>
            <a:ext cx="3074988" cy="7842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5625" y="3757613"/>
            <a:ext cx="6040438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Кулешова Ольга Анатольевна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образования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ЗАТО Северск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C:\Users\User\Desktop\презенташка\0_92465_606081e5_orig-1-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012">
            <a:off x="7077075" y="-430213"/>
            <a:ext cx="6405563" cy="3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User\Desktop\презенташка\0_92465_606081e5_orig-1-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5449" flipH="1">
            <a:off x="-44450" y="3976688"/>
            <a:ext cx="50530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35550"/>
            <a:ext cx="1133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7163"/>
            <a:ext cx="36115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96888"/>
            <a:ext cx="28654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405063"/>
            <a:ext cx="33877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440238"/>
            <a:ext cx="302736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03213"/>
            <a:ext cx="31337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525713"/>
            <a:ext cx="285750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8" y="2478088"/>
            <a:ext cx="2235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4398963"/>
            <a:ext cx="34734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2311" y="2417993"/>
            <a:ext cx="8308567" cy="1107996"/>
          </a:xfrm>
          <a:prstGeom prst="rect">
            <a:avLst/>
          </a:prstGeom>
          <a:solidFill>
            <a:schemeClr val="bg1"/>
          </a:solidFill>
          <a:effectLst>
            <a:glow rad="622300">
              <a:schemeClr val="bg1">
                <a:alpha val="66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  <a:softEdge rad="4826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С ДНЁМ ЗНАНИЙ!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"/>
          <p:cNvGrpSpPr>
            <a:grpSpLocks/>
          </p:cNvGrpSpPr>
          <p:nvPr/>
        </p:nvGrpSpPr>
        <p:grpSpPr bwMode="auto">
          <a:xfrm>
            <a:off x="0" y="0"/>
            <a:ext cx="12773025" cy="7242175"/>
            <a:chOff x="-1" y="-130632"/>
            <a:chExt cx="12773026" cy="7242625"/>
          </a:xfrm>
        </p:grpSpPr>
        <p:pic>
          <p:nvPicPr>
            <p:cNvPr id="10254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 rot="16200000">
              <a:off x="3379562" y="-2281469"/>
              <a:ext cx="7242625" cy="1154430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31775" y="1277938"/>
            <a:ext cx="11788775" cy="6111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 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Северск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588963"/>
            <a:ext cx="8753475" cy="604837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Национальные цели развития</a:t>
            </a:r>
          </a:p>
        </p:txBody>
      </p:sp>
      <p:pic>
        <p:nvPicPr>
          <p:cNvPr id="10246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00" y="385763"/>
            <a:ext cx="927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39725" y="1258888"/>
            <a:ext cx="10710863" cy="1173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Указ Президента РФ от 07.05.2018 г. № 204 “О национальных целях 	и стратегических задачах развития Российской Федерации на  период до 2024 года»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Указ Президента РФ «О национальных целях развития Российской Федерации на период до 2030 года» № 474 от 21.07.2020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Федеральный закон N 304-ФЗ «О внесении изменений в Федеральный закон «Об образовании в Российской Федерации» по вопросам воспитания обучающихся» 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350838" y="2551113"/>
            <a:ext cx="5311775" cy="1454150"/>
          </a:xfrm>
          <a:prstGeom prst="rect">
            <a:avLst/>
          </a:prstGeom>
          <a:solidFill>
            <a:srgbClr val="FFFFFF">
              <a:alpha val="41961"/>
            </a:srgb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Вхождение Российской Федерации в число 10 ведущих стран мира по качеству общего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39725" y="4259263"/>
            <a:ext cx="5262563" cy="2343150"/>
          </a:xfrm>
          <a:prstGeom prst="rect">
            <a:avLst/>
          </a:prstGeom>
          <a:solidFill>
            <a:srgbClr val="FFFFFF">
              <a:alpha val="41961"/>
            </a:srgb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>
            <a:normAutofit fontScale="9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6186488" y="2360613"/>
            <a:ext cx="5608637" cy="2176462"/>
          </a:xfrm>
          <a:prstGeom prst="rect">
            <a:avLst/>
          </a:prstGeom>
          <a:solidFill>
            <a:schemeClr val="bg1">
              <a:alpha val="41961"/>
            </a:scheme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- результаты качества образования ЗАТО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Северск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 сопоставимы с общероссийскими результатами, а в ряде позиций- с результатами мировых лидеров 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PISA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-2019)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- успешный опыт применения IT-технологий в образовательном процессе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- открыт Центр образования цифрового и гуманитарного профилей «Точка роста»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6134100" y="4706938"/>
            <a:ext cx="5738813" cy="2151062"/>
          </a:xfrm>
          <a:prstGeom prst="rect">
            <a:avLst/>
          </a:prstGeom>
          <a:solidFill>
            <a:schemeClr val="bg1">
              <a:alpha val="41961"/>
            </a:scheme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один год до 1 сентября 2021 года будет для включения программ воспитания в образовательные программы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- 40% организаций в 2020-2021 году разрабатывают и внедряют новую программу воспитания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c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 сентября 2020 года все классные руководители будут получать федеральную надбавку 5 тыс. руб.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- развитие системы патриотического воспитания детей и молодежи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5034756" y="3282157"/>
            <a:ext cx="1782763" cy="12700"/>
          </a:xfrm>
          <a:prstGeom prst="line">
            <a:avLst/>
          </a:prstGeom>
          <a:ln w="3492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4831556" y="5507832"/>
            <a:ext cx="2193925" cy="7938"/>
          </a:xfrm>
          <a:prstGeom prst="line">
            <a:avLst/>
          </a:prstGeom>
          <a:ln w="3492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1"/>
          <p:cNvGrpSpPr>
            <a:grpSpLocks/>
          </p:cNvGrpSpPr>
          <p:nvPr/>
        </p:nvGrpSpPr>
        <p:grpSpPr bwMode="auto">
          <a:xfrm>
            <a:off x="0" y="-130175"/>
            <a:ext cx="12773025" cy="7242175"/>
            <a:chOff x="-1" y="-130632"/>
            <a:chExt cx="12773026" cy="7242625"/>
          </a:xfrm>
        </p:grpSpPr>
        <p:pic>
          <p:nvPicPr>
            <p:cNvPr id="11326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 rot="16200000">
              <a:off x="3379562" y="-2281469"/>
              <a:ext cx="7242625" cy="1154430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31775" y="1277938"/>
            <a:ext cx="11788775" cy="6111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 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Северск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588963"/>
            <a:ext cx="8753475" cy="604837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Национальный проект «Образование» (2018-2024)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946400" y="727075"/>
          <a:ext cx="10120313" cy="5491163"/>
        </p:xfrm>
        <a:graphic>
          <a:graphicData uri="http://schemas.openxmlformats.org/drawingml/2006/table">
            <a:tbl>
              <a:tblPr/>
              <a:tblGrid>
                <a:gridCol w="638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Наименование регионального </a:t>
                      </a:r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проекта/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мероприятия</a:t>
                      </a:r>
                    </a:p>
                  </a:txBody>
                  <a:tcPr marL="54790" marR="547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B2D5">
                        <a:alpha val="3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Финансовое обеспечение,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. руб.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B2D5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 2020 года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B2D5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 2024 года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B2D5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1. «Современная школа»</a:t>
                      </a: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1 600,30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2. «Успех каждого ребенка»</a:t>
                      </a:r>
                    </a:p>
                  </a:txBody>
                  <a:tcPr marL="54790" marR="547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1 366,50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1486,62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3. «Учитель будущего»</a:t>
                      </a: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4.«Цифровая образовательная среда»</a:t>
                      </a: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27037,580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46995,36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центров цифрового образования (</a:t>
                      </a:r>
                      <a:r>
                        <a:rPr lang="en-US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-куб)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endParaRPr lang="ru-RU" sz="11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18510,2</a:t>
                      </a:r>
                      <a:endParaRPr lang="ru-RU" sz="20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5.«Поддержка семей, имеющих детей»</a:t>
                      </a: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6. «Социальная активность»</a:t>
                      </a: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AE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30004,38</a:t>
                      </a:r>
                      <a:endParaRPr lang="ru-RU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68358,68</a:t>
                      </a:r>
                      <a:endParaRPr lang="ru-RU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790" marR="547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299" name="Picture 2" descr="E:\Мои документы\Выступления Кулешовой О.А\день ДОО ТО 18.03.2019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7" t="-41"/>
          <a:stretch>
            <a:fillRect/>
          </a:stretch>
        </p:blipFill>
        <p:spPr bwMode="auto">
          <a:xfrm>
            <a:off x="0" y="1152525"/>
            <a:ext cx="5397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571500" y="2225675"/>
            <a:ext cx="801688" cy="86360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86308" y="5150313"/>
            <a:ext cx="809288" cy="85304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4532" y="6003284"/>
            <a:ext cx="832729" cy="85304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307" name="Picture 2" descr="http://cdn.onlinewebfonts.com/svg/img_558530.png"/>
          <p:cNvPicPr>
            <a:picLocks noChangeAspect="1" noChangeArrowheads="1"/>
          </p:cNvPicPr>
          <p:nvPr/>
        </p:nvPicPr>
        <p:blipFill>
          <a:blip r:embed="rId4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010275"/>
            <a:ext cx="8445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614109" y="4185248"/>
            <a:ext cx="836018" cy="85304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311" name="Picture 18" descr="https://gofossilfree.org/usa/wp-content/uploads/sites/6/2017/11/noun_1232805.png"/>
          <p:cNvPicPr>
            <a:picLocks noChangeAspect="1" noChangeArrowheads="1"/>
          </p:cNvPicPr>
          <p:nvPr/>
        </p:nvPicPr>
        <p:blipFill>
          <a:blip r:embed="rId5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145088"/>
            <a:ext cx="8969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2" name="Picture 16" descr="https://im0-tub-ru.yandex.net/i?id=0ccd6f9c26f5514d13cb7b34c34ff34b-l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16190" r="15184" b="14857"/>
          <a:stretch>
            <a:fillRect/>
          </a:stretch>
        </p:blipFill>
        <p:spPr bwMode="auto">
          <a:xfrm>
            <a:off x="585788" y="4133850"/>
            <a:ext cx="8874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вал 24"/>
          <p:cNvSpPr/>
          <p:nvPr/>
        </p:nvSpPr>
        <p:spPr>
          <a:xfrm>
            <a:off x="646352" y="3215983"/>
            <a:ext cx="803775" cy="85304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85868" y="2243683"/>
            <a:ext cx="782931" cy="85304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319" name="Picture 8" descr="http://cdn.onlinewebfonts.com/svg/img_419019.png"/>
          <p:cNvPicPr>
            <a:picLocks noChangeAspect="1" noChangeArrowheads="1"/>
          </p:cNvPicPr>
          <p:nvPr/>
        </p:nvPicPr>
        <p:blipFill>
          <a:blip r:embed="rId7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216275"/>
            <a:ext cx="8350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0" name="Picture 22" descr="https://im0-tub-ru.yandex.net/i?id=bf2684ca9f838484d68e4e1a0d38c809&amp;n=13&amp;exp=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190750"/>
            <a:ext cx="8302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/>
          <p:cNvSpPr/>
          <p:nvPr/>
        </p:nvSpPr>
        <p:spPr>
          <a:xfrm>
            <a:off x="459318" y="1273480"/>
            <a:ext cx="798540" cy="85304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324" name="Picture 20" descr="http://cdn.onlinewebfonts.com/svg/img_520028.png"/>
          <p:cNvPicPr>
            <a:picLocks noChangeAspect="1" noChangeArrowheads="1"/>
          </p:cNvPicPr>
          <p:nvPr/>
        </p:nvPicPr>
        <p:blipFill>
          <a:blip r:embed="rId9">
            <a:lum bright="3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76350"/>
            <a:ext cx="8540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5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00" y="385763"/>
            <a:ext cx="927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5"/>
          <p:cNvGrpSpPr>
            <a:grpSpLocks/>
          </p:cNvGrpSpPr>
          <p:nvPr/>
        </p:nvGrpSpPr>
        <p:grpSpPr bwMode="auto">
          <a:xfrm>
            <a:off x="0" y="-120650"/>
            <a:ext cx="12773025" cy="7110413"/>
            <a:chOff x="-1" y="-130630"/>
            <a:chExt cx="12773026" cy="7110976"/>
          </a:xfrm>
        </p:grpSpPr>
        <p:pic>
          <p:nvPicPr>
            <p:cNvPr id="12303" name="Рисунок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Скругленный прямоугольник 31"/>
            <p:cNvSpPr/>
            <p:nvPr/>
          </p:nvSpPr>
          <p:spPr>
            <a:xfrm rot="16200000">
              <a:off x="3200911" y="-2591767"/>
              <a:ext cx="7110976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825500"/>
            <a:ext cx="10110788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Грантовая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поддержка проектов образования и воспитания</a:t>
            </a: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ЗАТО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6" name="Рисунок 2" descr="DSC038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4" t="16391" r="23511" b="9241"/>
          <a:stretch>
            <a:fillRect/>
          </a:stretch>
        </p:blipFill>
        <p:spPr bwMode="auto">
          <a:xfrm>
            <a:off x="342900" y="3259138"/>
            <a:ext cx="17716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3" descr="http://center-edu.ssti.ru/pa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778375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" descr="Эмблема мероприят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768475"/>
            <a:ext cx="2857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338" y="1541463"/>
            <a:ext cx="905351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Социально-педагогический проект «Здоровье под контролем»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Финансирование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1 059 150 руб.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 мероприятия проекта вовлечено более 1500 обучающихся  и воспитанников образовательных организаций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 рамках проекта реализовано 15 интерактивных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деятельностных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мероприятий, направленных на формирование представлений о здоровом образе жизни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8225" y="3254375"/>
            <a:ext cx="97440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Социально-педагогический проект «Эко-этно-историко-культурный проект «Корни»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Финансирование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640 850 руб.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 мероприятия проекта вовлечено более 1600 обучающихся  и воспитанников образовательных организаций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В рамках проекта реализовано 20 интерактивных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деятельностных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мероприятий, направленных на формирование и развитие духовно-нравственных и патриотических ценностей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4888" y="4989513"/>
            <a:ext cx="7194550" cy="1662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Социально-педагогический проект «Союз надёжных отцов»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Период реализации – август-декабрь 2020 г.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Финансирование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1 800 000 руб.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Цель проекта - повышение в обществе статуса отца, престижа отцовства, формирование ценностных жизненных принципов и личной ответственности мужчины за укрепление семьи и воспитание детей</a:t>
            </a:r>
          </a:p>
        </p:txBody>
      </p:sp>
      <p:pic>
        <p:nvPicPr>
          <p:cNvPr id="12302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75" y="396875"/>
            <a:ext cx="1133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43"/>
          <p:cNvGrpSpPr>
            <a:grpSpLocks/>
          </p:cNvGrpSpPr>
          <p:nvPr/>
        </p:nvGrpSpPr>
        <p:grpSpPr bwMode="auto">
          <a:xfrm>
            <a:off x="0" y="-130175"/>
            <a:ext cx="12773025" cy="7242175"/>
            <a:chOff x="-1" y="-130632"/>
            <a:chExt cx="12773026" cy="7242625"/>
          </a:xfrm>
        </p:grpSpPr>
        <p:pic>
          <p:nvPicPr>
            <p:cNvPr id="13332" name="Рисунок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Скругленный прямоугольник 45"/>
            <p:cNvSpPr/>
            <p:nvPr/>
          </p:nvSpPr>
          <p:spPr>
            <a:xfrm rot="16200000">
              <a:off x="3135087" y="-2525944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54050"/>
            <a:ext cx="7278688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Задачи 2019-2020 учебного года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962650" y="1406525"/>
            <a:ext cx="5967413" cy="727075"/>
          </a:xfrm>
          <a:prstGeom prst="rect">
            <a:avLst/>
          </a:prstGeom>
          <a:solidFill>
            <a:srgbClr val="1BB2D5">
              <a:alpha val="34902"/>
            </a:srgb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-охват  программами ФГОС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-разработка проектов локальных актов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-корректировка программ развития образовательных организаций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381000" y="1381125"/>
            <a:ext cx="5353050" cy="904875"/>
          </a:xfrm>
          <a:prstGeom prst="homePlat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1. Решение вопросов учебно-методического, финансово-экономического обеспечения введения ФГОС основного общего образования, подготовка к введению ФГОС среднего общего образования.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371475" y="2466975"/>
            <a:ext cx="4713288" cy="485775"/>
          </a:xfrm>
          <a:prstGeom prst="homePlat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2. Обновление содержания образования, в том числе – образовательной области «Технология».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352425" y="3246438"/>
            <a:ext cx="4086225" cy="485775"/>
          </a:xfrm>
          <a:prstGeom prst="homePlat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3. Выявление и поддержка одаренных детей,  профессиональная ориентация школьников.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61950" y="4005263"/>
            <a:ext cx="4619625" cy="504825"/>
          </a:xfrm>
          <a:prstGeom prst="homePlat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4. Развитие дополнительного образования, в том числе - технического и естественнонаучного направлений.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572125" y="2260600"/>
            <a:ext cx="6357938" cy="728663"/>
          </a:xfrm>
          <a:prstGeom prst="rect">
            <a:avLst/>
          </a:prstGeom>
          <a:solidFill>
            <a:srgbClr val="1BB2D5">
              <a:alpha val="34902"/>
            </a:srgb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-516 школьников 5-8 классов из 5 общеобразовательных организаций  освоили модуль «Космическая станция» на базе Центра развития компетенций в области IT в ОГБПОУ «СПК.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352425" y="4729163"/>
            <a:ext cx="4000500" cy="485775"/>
          </a:xfrm>
          <a:prstGeom prst="homePlat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5. Обеспечение безопасности участников образовательного процесса.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342900" y="5437188"/>
            <a:ext cx="4151313" cy="552450"/>
          </a:xfrm>
          <a:prstGeom prst="homePlat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6. Совершенствование профессионализма педагогических и руководящих кадров.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632325" y="3109913"/>
            <a:ext cx="7324725" cy="730250"/>
          </a:xfrm>
          <a:prstGeom prst="rect">
            <a:avLst/>
          </a:prstGeom>
          <a:solidFill>
            <a:srgbClr val="1BB2D5">
              <a:alpha val="34902"/>
            </a:srgb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-25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профориентационных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событий с охватом более 27 741 обучающийся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-815 мероприятий по развитию детского научно-технического творчества, как основы инженерного образования с общим охватом 16825 чел. 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024438" y="3952875"/>
            <a:ext cx="6975475" cy="739775"/>
          </a:xfrm>
          <a:prstGeom prst="rect">
            <a:avLst/>
          </a:prstGeom>
          <a:solidFill>
            <a:srgbClr val="1BB2D5">
              <a:alpha val="34902"/>
            </a:srgb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-выдано более 14308 сертификатов дополнительного образования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-реализовано 630 программ дополнительного образования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-2290 детей охвачено программами естественнонаучной и технической направленности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718050" y="4832350"/>
            <a:ext cx="7212013" cy="358775"/>
          </a:xfrm>
          <a:prstGeom prst="rect">
            <a:avLst/>
          </a:prstGeom>
          <a:solidFill>
            <a:srgbClr val="1BB2D5">
              <a:alpha val="34902"/>
            </a:srgb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-наличие ограждения     -наличие тревожной кнопки    -наличие системам АПС (СОУЭ)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333375" y="6059488"/>
            <a:ext cx="4592638" cy="693737"/>
          </a:xfrm>
          <a:prstGeom prst="homePlat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7. Развитие добровольчества и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волонтерства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, гражданско-патриотического и экологического воспитания.</a:t>
            </a: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ЗАТО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4572000" y="5313363"/>
            <a:ext cx="7402513" cy="590550"/>
          </a:xfrm>
          <a:prstGeom prst="rect">
            <a:avLst/>
          </a:prstGeom>
          <a:solidFill>
            <a:srgbClr val="1BB2D5">
              <a:alpha val="34902"/>
            </a:srgb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-600 педагогов ЗАТО Северск повысили квалификацию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-62 педагогических работника приняли участие в конкурсах профессионального мастерства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084763" y="6016625"/>
            <a:ext cx="6845300" cy="985838"/>
          </a:xfrm>
          <a:prstGeom prst="rect">
            <a:avLst/>
          </a:prstGeom>
          <a:solidFill>
            <a:srgbClr val="1BB2D5">
              <a:alpha val="34902"/>
            </a:srgb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-более 4000 северских школьников активно работают в детских общественных организациях и волонтерских отрядах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-440 участников юнармейского движения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-1128 детей приняло участие в мероприятиях экологической направленности</a:t>
            </a:r>
          </a:p>
        </p:txBody>
      </p:sp>
      <p:pic>
        <p:nvPicPr>
          <p:cNvPr id="13331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5" y="420688"/>
            <a:ext cx="85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Группа 43"/>
          <p:cNvGrpSpPr>
            <a:grpSpLocks/>
          </p:cNvGrpSpPr>
          <p:nvPr/>
        </p:nvGrpSpPr>
        <p:grpSpPr bwMode="auto">
          <a:xfrm>
            <a:off x="0" y="-130175"/>
            <a:ext cx="12773025" cy="7242175"/>
            <a:chOff x="-1" y="-130632"/>
            <a:chExt cx="12773026" cy="7242625"/>
          </a:xfrm>
        </p:grpSpPr>
        <p:pic>
          <p:nvPicPr>
            <p:cNvPr id="1037" name="Рисунок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1999" cy="68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Скругленный прямоугольник 45"/>
            <p:cNvSpPr/>
            <p:nvPr/>
          </p:nvSpPr>
          <p:spPr>
            <a:xfrm rot="16200000">
              <a:off x="3135087" y="-2525944"/>
              <a:ext cx="7242625" cy="12033251"/>
            </a:xfrm>
            <a:prstGeom prst="roundRect">
              <a:avLst>
                <a:gd name="adj" fmla="val 3041"/>
              </a:avLst>
            </a:prstGeom>
            <a:gradFill>
              <a:gsLst>
                <a:gs pos="3333">
                  <a:schemeClr val="bg1">
                    <a:alpha val="0"/>
                  </a:schemeClr>
                </a:gs>
                <a:gs pos="34000">
                  <a:schemeClr val="bg1"/>
                </a:gs>
                <a:gs pos="72000">
                  <a:schemeClr val="bg1">
                    <a:alpha val="76000"/>
                    <a:lumMod val="15000"/>
                    <a:lumOff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54050"/>
            <a:ext cx="7278688" cy="604838"/>
          </a:xfrm>
          <a:prstGeom prst="rect">
            <a:avLst/>
          </a:prstGeom>
          <a:solidFill>
            <a:srgbClr val="77CAE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Финансирование сферы образования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613150" y="176213"/>
            <a:ext cx="8256588" cy="2667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ЗАТО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219075" y="1646238"/>
          <a:ext cx="5618163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Слайд" r:id="rId4" imgW="2572677" imgH="1447886" progId="PowerPoint.Slide.12">
                  <p:embed/>
                </p:oleObj>
              </mc:Choice>
              <mc:Fallback>
                <p:oleObj name="Слайд" r:id="rId4" imgW="2572677" imgH="1447886" progId="PowerPoint.Slide.12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1646238"/>
                        <a:ext cx="5618163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6096000" y="2740025"/>
          <a:ext cx="6027738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Слайд" r:id="rId6" imgW="5355397" imgH="3011272" progId="PowerPoint.Slide.12">
                  <p:embed/>
                </p:oleObj>
              </mc:Choice>
              <mc:Fallback>
                <p:oleObj name="Слайд" r:id="rId6" imgW="5355397" imgH="3011272" progId="PowerPoint.Slide.12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40025"/>
                        <a:ext cx="6027738" cy="3408363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>
            <a:off x="5943600" y="2432050"/>
            <a:ext cx="6248400" cy="1588"/>
          </a:xfrm>
          <a:prstGeom prst="line">
            <a:avLst/>
          </a:prstGeom>
          <a:ln w="3492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0" y="5414963"/>
            <a:ext cx="5938838" cy="0"/>
          </a:xfrm>
          <a:prstGeom prst="line">
            <a:avLst/>
          </a:prstGeom>
          <a:ln w="3492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5940425" y="2433638"/>
            <a:ext cx="6350" cy="2981325"/>
          </a:xfrm>
          <a:prstGeom prst="line">
            <a:avLst/>
          </a:prstGeom>
          <a:ln w="3492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3" descr="C:\Users\Таня\Desktop\день ДОО ТО 18.03.2019\Рисунок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3" y="523875"/>
            <a:ext cx="1133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2523</Words>
  <Application>Microsoft Office PowerPoint</Application>
  <PresentationFormat>Широкоэкранный</PresentationFormat>
  <Paragraphs>697</Paragraphs>
  <Slides>27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Sylfaen</vt:lpstr>
      <vt:lpstr>Times New Roman</vt:lpstr>
      <vt:lpstr>Wingdings</vt:lpstr>
      <vt:lpstr>Тема Office</vt:lpstr>
      <vt:lpstr>Слайд</vt:lpstr>
      <vt:lpstr>Диаграмма</vt:lpstr>
      <vt:lpstr>Диаграмма Microsoft Excel</vt:lpstr>
      <vt:lpstr>Августовская конференция  работников образования ЗАТО Северск в 2020 году</vt:lpstr>
      <vt:lpstr>Августовская конференция  работников образования ЗАТО Северск в 2020 году</vt:lpstr>
      <vt:lpstr>Августовская конференция работников образования ЗАТО Северск</vt:lpstr>
      <vt:lpstr>Презентация PowerPoint</vt:lpstr>
      <vt:lpstr>Августовская конференция работников образования ЗАТО Северск </vt:lpstr>
      <vt:lpstr>Августовская конференция работников образования ЗАТО Северск </vt:lpstr>
      <vt:lpstr>Августовская конференция работников образования ЗАТО Северск </vt:lpstr>
      <vt:lpstr>Августовская конференция работников образования ЗАТО Северск </vt:lpstr>
      <vt:lpstr>Августовская конференция работников образования ЗАТО Северск</vt:lpstr>
      <vt:lpstr>Вхождение Российской Федерации в число 10 ведущих стран мира  по качеству общего образования: обновление содержания образования 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</vt:lpstr>
      <vt:lpstr>Августовская конференция работников образования ЗАТО Северск</vt:lpstr>
      <vt:lpstr>Презентация PowerPoint</vt:lpstr>
      <vt:lpstr>Августовская конференция  работников образования ЗАТО Северск в 2020 году</vt:lpstr>
      <vt:lpstr>Августовская конференция работников образования ЗАТО Северск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конференция работников образования</dc:title>
  <dc:creator>Лариса</dc:creator>
  <cp:lastModifiedBy>User</cp:lastModifiedBy>
  <cp:revision>189</cp:revision>
  <dcterms:created xsi:type="dcterms:W3CDTF">2020-08-21T08:30:37Z</dcterms:created>
  <dcterms:modified xsi:type="dcterms:W3CDTF">2020-08-27T07:08:37Z</dcterms:modified>
</cp:coreProperties>
</file>